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9" r:id="rId3"/>
    <p:sldId id="272" r:id="rId4"/>
    <p:sldId id="260" r:id="rId5"/>
    <p:sldId id="263" r:id="rId6"/>
    <p:sldId id="268" r:id="rId7"/>
    <p:sldId id="273" r:id="rId8"/>
    <p:sldId id="276" r:id="rId9"/>
    <p:sldId id="264" r:id="rId10"/>
    <p:sldId id="275" r:id="rId11"/>
    <p:sldId id="279" r:id="rId12"/>
    <p:sldId id="278" r:id="rId13"/>
    <p:sldId id="265" r:id="rId14"/>
    <p:sldId id="277" r:id="rId15"/>
    <p:sldId id="282" r:id="rId16"/>
    <p:sldId id="281" r:id="rId17"/>
    <p:sldId id="280" r:id="rId18"/>
    <p:sldId id="266" r:id="rId19"/>
    <p:sldId id="283" r:id="rId20"/>
    <p:sldId id="285" r:id="rId21"/>
    <p:sldId id="284" r:id="rId22"/>
    <p:sldId id="286" r:id="rId23"/>
    <p:sldId id="287" r:id="rId24"/>
    <p:sldId id="288" r:id="rId25"/>
    <p:sldId id="274" r:id="rId26"/>
    <p:sldId id="289" r:id="rId27"/>
  </p:sldIdLst>
  <p:sldSz cx="12192000" cy="6858000"/>
  <p:notesSz cx="6858000" cy="9144000"/>
  <p:custDataLst>
    <p:tags r:id="rId3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66" d="100"/>
          <a:sy n="66" d="100"/>
        </p:scale>
        <p:origin x="-87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1" Type="http://schemas.openxmlformats.org/officeDocument/2006/relationships/tags" Target="tags/tag2.xml"/><Relationship Id="rId30" Type="http://schemas.openxmlformats.org/officeDocument/2006/relationships/tableStyles" Target="tableStyles.xml"/><Relationship Id="rId3" Type="http://schemas.openxmlformats.org/officeDocument/2006/relationships/slide" Target="slides/slide1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1704" cy="5201014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0" y="3343093"/>
            <a:ext cx="12192000" cy="3514907"/>
          </a:xfrm>
          <a:prstGeom prst="rect">
            <a:avLst/>
          </a:prstGeom>
          <a:gradFill flip="none" rotWithShape="1">
            <a:gsLst>
              <a:gs pos="1000">
                <a:schemeClr val="bg1">
                  <a:alpha val="0"/>
                </a:schemeClr>
              </a:gs>
              <a:gs pos="26000">
                <a:schemeClr val="bg1"/>
              </a:gs>
              <a:gs pos="45000">
                <a:schemeClr val="bg1"/>
              </a:gs>
              <a:gs pos="98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C819B-229E-4F8C-9419-D1B3334970E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D21BE-5F10-4C77-B7B7-DB6C56010CF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C819B-229E-4F8C-9419-D1B3334970E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D21BE-5F10-4C77-B7B7-DB6C56010CF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11" r="50000"/>
          <a:stretch>
            <a:fillRect/>
          </a:stretch>
        </p:blipFill>
        <p:spPr>
          <a:xfrm>
            <a:off x="0" y="0"/>
            <a:ext cx="1226622" cy="1403633"/>
          </a:xfrm>
          <a:prstGeom prst="rect">
            <a:avLst/>
          </a:prstGeom>
        </p:spPr>
      </p:pic>
      <p:sp>
        <p:nvSpPr>
          <p:cNvPr id="9" name="矩形 8"/>
          <p:cNvSpPr/>
          <p:nvPr userDrawn="1"/>
        </p:nvSpPr>
        <p:spPr>
          <a:xfrm>
            <a:off x="726322" y="0"/>
            <a:ext cx="1590007" cy="2271439"/>
          </a:xfrm>
          <a:prstGeom prst="rect">
            <a:avLst/>
          </a:prstGeom>
          <a:gradFill flip="none" rotWithShape="1">
            <a:gsLst>
              <a:gs pos="1000">
                <a:schemeClr val="bg1">
                  <a:alpha val="0"/>
                </a:schemeClr>
              </a:gs>
              <a:gs pos="18000">
                <a:schemeClr val="bg1">
                  <a:alpha val="76000"/>
                </a:schemeClr>
              </a:gs>
              <a:gs pos="45000">
                <a:schemeClr val="bg1"/>
              </a:gs>
              <a:gs pos="31635">
                <a:srgbClr val="FFFFFF"/>
              </a:gs>
              <a:gs pos="98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 rot="5400000">
            <a:off x="340716" y="340716"/>
            <a:ext cx="1590007" cy="2271439"/>
          </a:xfrm>
          <a:prstGeom prst="rect">
            <a:avLst/>
          </a:prstGeom>
          <a:gradFill flip="none" rotWithShape="1">
            <a:gsLst>
              <a:gs pos="1000">
                <a:schemeClr val="bg1">
                  <a:alpha val="0"/>
                </a:schemeClr>
              </a:gs>
              <a:gs pos="18000">
                <a:schemeClr val="bg1">
                  <a:alpha val="79000"/>
                </a:schemeClr>
              </a:gs>
              <a:gs pos="45000">
                <a:schemeClr val="bg1"/>
              </a:gs>
              <a:gs pos="31635">
                <a:srgbClr val="FFFFFF"/>
              </a:gs>
              <a:gs pos="98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572500" cy="3648075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1000">
                <a:schemeClr val="bg1">
                  <a:alpha val="0"/>
                </a:schemeClr>
              </a:gs>
              <a:gs pos="18000">
                <a:schemeClr val="bg1">
                  <a:alpha val="0"/>
                </a:schemeClr>
              </a:gs>
              <a:gs pos="45000">
                <a:schemeClr val="bg1">
                  <a:alpha val="74000"/>
                </a:schemeClr>
              </a:gs>
              <a:gs pos="31635">
                <a:srgbClr val="FFFFFF">
                  <a:alpha val="49000"/>
                </a:srgbClr>
              </a:gs>
              <a:gs pos="98000">
                <a:schemeClr val="bg1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-1" y="2772322"/>
            <a:ext cx="9323823" cy="1502644"/>
          </a:xfrm>
          <a:prstGeom prst="rect">
            <a:avLst/>
          </a:prstGeom>
          <a:gradFill flip="none" rotWithShape="1">
            <a:gsLst>
              <a:gs pos="1000">
                <a:schemeClr val="bg1"/>
              </a:gs>
              <a:gs pos="18000">
                <a:schemeClr val="bg1">
                  <a:alpha val="0"/>
                </a:schemeClr>
              </a:gs>
              <a:gs pos="45000">
                <a:schemeClr val="bg1"/>
              </a:gs>
              <a:gs pos="31635">
                <a:srgbClr val="FFFFFF">
                  <a:alpha val="87000"/>
                </a:srgbClr>
              </a:gs>
              <a:gs pos="98000">
                <a:schemeClr val="bg1">
                  <a:alpha val="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 rot="16200000">
            <a:off x="6924251" y="896927"/>
            <a:ext cx="3296499" cy="1502644"/>
          </a:xfrm>
          <a:prstGeom prst="rect">
            <a:avLst/>
          </a:prstGeom>
          <a:gradFill flip="none" rotWithShape="1">
            <a:gsLst>
              <a:gs pos="1000">
                <a:schemeClr val="bg1"/>
              </a:gs>
              <a:gs pos="18000">
                <a:schemeClr val="bg1">
                  <a:alpha val="0"/>
                </a:schemeClr>
              </a:gs>
              <a:gs pos="45000">
                <a:schemeClr val="bg1"/>
              </a:gs>
              <a:gs pos="31635">
                <a:srgbClr val="FFFFFF">
                  <a:alpha val="87000"/>
                </a:srgbClr>
              </a:gs>
              <a:gs pos="98000">
                <a:schemeClr val="bg1">
                  <a:alpha val="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bg>
      <p:bgPr>
        <a:blipFill dpi="0" rotWithShape="1">
          <a:blip r:embed="rId2">
            <a:lum/>
          </a:blip>
          <a:stretch>
            <a:fillRect l="-16000" r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C819B-229E-4F8C-9419-D1B3334970EF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D21BE-5F10-4C77-B7B7-DB6C56010CF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572500" cy="3648075"/>
          </a:xfrm>
          <a:prstGeom prst="rect">
            <a:avLst/>
          </a:prstGeom>
        </p:spPr>
      </p:pic>
      <p:sp>
        <p:nvSpPr>
          <p:cNvPr id="6" name="矩形 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1000">
                <a:schemeClr val="bg1">
                  <a:alpha val="0"/>
                </a:schemeClr>
              </a:gs>
              <a:gs pos="18000">
                <a:schemeClr val="bg1">
                  <a:alpha val="0"/>
                </a:schemeClr>
              </a:gs>
              <a:gs pos="45000">
                <a:schemeClr val="bg1"/>
              </a:gs>
              <a:gs pos="31635">
                <a:srgbClr val="FFFFFF">
                  <a:alpha val="87000"/>
                </a:srgbClr>
              </a:gs>
              <a:gs pos="98000">
                <a:schemeClr val="bg1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0" y="2772322"/>
            <a:ext cx="3296499" cy="1502644"/>
          </a:xfrm>
          <a:prstGeom prst="rect">
            <a:avLst/>
          </a:prstGeom>
          <a:gradFill flip="none" rotWithShape="1">
            <a:gsLst>
              <a:gs pos="1000">
                <a:schemeClr val="bg1"/>
              </a:gs>
              <a:gs pos="18000">
                <a:schemeClr val="bg1">
                  <a:alpha val="0"/>
                </a:schemeClr>
              </a:gs>
              <a:gs pos="45000">
                <a:schemeClr val="bg1"/>
              </a:gs>
              <a:gs pos="31635">
                <a:srgbClr val="FFFFFF">
                  <a:alpha val="87000"/>
                </a:srgbClr>
              </a:gs>
              <a:gs pos="98000">
                <a:schemeClr val="bg1">
                  <a:alpha val="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C819B-229E-4F8C-9419-D1B3334970EF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D21BE-5F10-4C77-B7B7-DB6C56010CF2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0" y="2772322"/>
            <a:ext cx="3296499" cy="1502644"/>
          </a:xfrm>
          <a:prstGeom prst="rect">
            <a:avLst/>
          </a:prstGeom>
          <a:gradFill flip="none" rotWithShape="1">
            <a:gsLst>
              <a:gs pos="1000">
                <a:schemeClr val="bg1"/>
              </a:gs>
              <a:gs pos="18000">
                <a:schemeClr val="bg1">
                  <a:alpha val="0"/>
                </a:schemeClr>
              </a:gs>
              <a:gs pos="45000">
                <a:schemeClr val="bg1"/>
              </a:gs>
              <a:gs pos="31635">
                <a:srgbClr val="FFFFFF">
                  <a:alpha val="87000"/>
                </a:srgbClr>
              </a:gs>
              <a:gs pos="98000">
                <a:schemeClr val="bg1">
                  <a:alpha val="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C819B-229E-4F8C-9419-D1B3334970E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D21BE-5F10-4C77-B7B7-DB6C56010CF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C819B-229E-4F8C-9419-D1B3334970E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D21BE-5F10-4C77-B7B7-DB6C56010CF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file:///D:\qq&#25991;&#20214;\712321467\Image\C2C\Image2\%7b75232B38-A165-1FB7-499C-2E1C792CACB5%7d.png" TargetMode="External"/><Relationship Id="rId12" Type="http://schemas.openxmlformats.org/officeDocument/2006/relationships/image" Target="../media/image2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DC819B-229E-4F8C-9419-D1B3334970E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9D21BE-5F10-4C77-B7B7-DB6C56010CF2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12" r:link="rId13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20.jpeg"/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1.jpeg"/><Relationship Id="rId1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2.jpeg"/><Relationship Id="rId2" Type="http://schemas.openxmlformats.org/officeDocument/2006/relationships/tags" Target="../tags/tag1.xml"/><Relationship Id="rId1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4.jpeg"/><Relationship Id="rId1" Type="http://schemas.openxmlformats.org/officeDocument/2006/relationships/image" Target="../media/image23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5.jpeg"/><Relationship Id="rId1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6.jpeg"/><Relationship Id="rId1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7.jpeg"/><Relationship Id="rId1" Type="http://schemas.openxmlformats.org/officeDocument/2006/relationships/image" Target="../media/image6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2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30.jpeg"/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image" Target="../media/image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2.png"/><Relationship Id="rId1" Type="http://schemas.openxmlformats.org/officeDocument/2006/relationships/image" Target="../media/image31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7.jpeg"/><Relationship Id="rId1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0.jpeg"/><Relationship Id="rId1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tretch>
            <a:fillRect l="-16000" r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915321" y="1285546"/>
            <a:ext cx="5528185" cy="1631216"/>
            <a:chOff x="4181778" y="2160780"/>
            <a:chExt cx="4019049" cy="1631216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" name="文本框 2"/>
            <p:cNvSpPr txBox="1"/>
            <p:nvPr/>
          </p:nvSpPr>
          <p:spPr>
            <a:xfrm>
              <a:off x="4181778" y="2160780"/>
              <a:ext cx="1194725" cy="16312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0000" b="1">
                  <a:solidFill>
                    <a:schemeClr val="tx1">
                      <a:lumMod val="85000"/>
                      <a:lumOff val="15000"/>
                    </a:schemeClr>
                  </a:solidFill>
                  <a:latin typeface="Aa等风的人 (非商业使用)" panose="02010600010101010101" pitchFamily="2" charset="-122"/>
                  <a:ea typeface="Aa等风的人 (非商业使用)" panose="02010600010101010101" pitchFamily="2" charset="-122"/>
                </a:rPr>
                <a:t>未</a:t>
              </a:r>
              <a:endParaRPr lang="zh-CN" altLang="en-US" sz="10000" b="1">
                <a:solidFill>
                  <a:schemeClr val="tx1">
                    <a:lumMod val="85000"/>
                    <a:lumOff val="15000"/>
                  </a:schemeClr>
                </a:solidFill>
                <a:latin typeface="Aa等风的人 (非商业使用)" panose="02010600010101010101" pitchFamily="2" charset="-122"/>
                <a:ea typeface="Aa等风的人 (非商业使用)" panose="02010600010101010101" pitchFamily="2" charset="-122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5218364" y="2160780"/>
              <a:ext cx="1194725" cy="16312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0000" b="1">
                  <a:solidFill>
                    <a:schemeClr val="tx1">
                      <a:lumMod val="85000"/>
                      <a:lumOff val="15000"/>
                    </a:schemeClr>
                  </a:solidFill>
                  <a:latin typeface="Aa等风的人 (非商业使用)" panose="02010600010101010101" pitchFamily="2" charset="-122"/>
                  <a:ea typeface="Aa等风的人 (非商业使用)" panose="02010600010101010101" pitchFamily="2" charset="-122"/>
                </a:rPr>
                <a:t>来</a:t>
              </a:r>
              <a:endParaRPr lang="zh-CN" altLang="en-US" sz="10000" b="1">
                <a:solidFill>
                  <a:schemeClr val="tx1">
                    <a:lumMod val="85000"/>
                    <a:lumOff val="15000"/>
                  </a:schemeClr>
                </a:solidFill>
                <a:latin typeface="Aa等风的人 (非商业使用)" panose="02010600010101010101" pitchFamily="2" charset="-122"/>
                <a:ea typeface="Aa等风的人 (非商业使用)" panose="02010600010101010101" pitchFamily="2" charset="-122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6051102" y="2160780"/>
              <a:ext cx="1194725" cy="16312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0000" b="1">
                  <a:solidFill>
                    <a:schemeClr val="tx1">
                      <a:lumMod val="85000"/>
                      <a:lumOff val="15000"/>
                    </a:schemeClr>
                  </a:solidFill>
                  <a:latin typeface="Aa等风的人 (非商业使用)" panose="02010600010101010101" pitchFamily="2" charset="-122"/>
                  <a:ea typeface="Aa等风的人 (非商业使用)" panose="02010600010101010101" pitchFamily="2" charset="-122"/>
                </a:rPr>
                <a:t>可</a:t>
              </a:r>
              <a:endParaRPr lang="zh-CN" altLang="en-US" sz="10000" b="1">
                <a:solidFill>
                  <a:schemeClr val="tx1">
                    <a:lumMod val="85000"/>
                    <a:lumOff val="15000"/>
                  </a:schemeClr>
                </a:solidFill>
                <a:latin typeface="Aa等风的人 (非商业使用)" panose="02010600010101010101" pitchFamily="2" charset="-122"/>
                <a:ea typeface="Aa等风的人 (非商业使用)" panose="02010600010101010101" pitchFamily="2" charset="-122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7006102" y="2160780"/>
              <a:ext cx="1194725" cy="16312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0000" b="1">
                  <a:solidFill>
                    <a:schemeClr val="tx1">
                      <a:lumMod val="85000"/>
                      <a:lumOff val="15000"/>
                    </a:schemeClr>
                  </a:solidFill>
                  <a:latin typeface="Aa等风的人 (非商业使用)" panose="02010600010101010101" pitchFamily="2" charset="-122"/>
                  <a:ea typeface="Aa等风的人 (非商业使用)" panose="02010600010101010101" pitchFamily="2" charset="-122"/>
                </a:rPr>
                <a:t>期</a:t>
              </a:r>
              <a:endParaRPr lang="zh-CN" altLang="en-US" sz="10000" b="1">
                <a:solidFill>
                  <a:schemeClr val="tx1">
                    <a:lumMod val="85000"/>
                    <a:lumOff val="15000"/>
                  </a:schemeClr>
                </a:solidFill>
                <a:latin typeface="Aa等风的人 (非商业使用)" panose="02010600010101010101" pitchFamily="2" charset="-122"/>
                <a:ea typeface="Aa等风的人 (非商业使用)" panose="02010600010101010101" pitchFamily="2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6558660" y="2904427"/>
            <a:ext cx="5111109" cy="1643551"/>
            <a:chOff x="4181778" y="2148445"/>
            <a:chExt cx="4162295" cy="164355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3" name="文本框 12"/>
            <p:cNvSpPr txBox="1"/>
            <p:nvPr/>
          </p:nvSpPr>
          <p:spPr>
            <a:xfrm>
              <a:off x="4181778" y="2160780"/>
              <a:ext cx="1194725" cy="16312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0000" b="1">
                  <a:solidFill>
                    <a:schemeClr val="tx1">
                      <a:lumMod val="85000"/>
                      <a:lumOff val="15000"/>
                    </a:schemeClr>
                  </a:solidFill>
                  <a:latin typeface="Aa等风的人 (非商业使用)" panose="02010600010101010101" pitchFamily="2" charset="-122"/>
                  <a:ea typeface="Aa等风的人 (非商业使用)" panose="02010600010101010101" pitchFamily="2" charset="-122"/>
                </a:rPr>
                <a:t>不</a:t>
              </a:r>
              <a:endParaRPr lang="zh-CN" altLang="en-US" sz="10000" b="1">
                <a:solidFill>
                  <a:schemeClr val="tx1">
                    <a:lumMod val="85000"/>
                    <a:lumOff val="15000"/>
                  </a:schemeClr>
                </a:solidFill>
                <a:latin typeface="Aa等风的人 (非商业使用)" panose="02010600010101010101" pitchFamily="2" charset="-122"/>
                <a:ea typeface="Aa等风的人 (非商业使用)" panose="02010600010101010101" pitchFamily="2" charset="-122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5155978" y="2160780"/>
              <a:ext cx="1194725" cy="16312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0000" b="1">
                  <a:solidFill>
                    <a:schemeClr val="tx1">
                      <a:lumMod val="85000"/>
                      <a:lumOff val="15000"/>
                    </a:schemeClr>
                  </a:solidFill>
                  <a:latin typeface="Aa等风的人 (非商业使用)" panose="02010600010101010101" pitchFamily="2" charset="-122"/>
                  <a:ea typeface="Aa等风的人 (非商业使用)" panose="02010600010101010101" pitchFamily="2" charset="-122"/>
                </a:rPr>
                <a:t>负</a:t>
              </a:r>
              <a:endParaRPr lang="zh-CN" altLang="en-US" sz="10000" b="1">
                <a:solidFill>
                  <a:schemeClr val="tx1">
                    <a:lumMod val="85000"/>
                    <a:lumOff val="15000"/>
                  </a:schemeClr>
                </a:solidFill>
                <a:latin typeface="Aa等风的人 (非商业使用)" panose="02010600010101010101" pitchFamily="2" charset="-122"/>
                <a:ea typeface="Aa等风的人 (非商业使用)" panose="02010600010101010101" pitchFamily="2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6105007" y="2160780"/>
              <a:ext cx="2239066" cy="16312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0000" b="1">
                  <a:solidFill>
                    <a:schemeClr val="tx1">
                      <a:lumMod val="85000"/>
                      <a:lumOff val="15000"/>
                    </a:schemeClr>
                  </a:solidFill>
                  <a:latin typeface="Aa等风的人 (非商业使用)" panose="02010600010101010101" pitchFamily="2" charset="-122"/>
                  <a:ea typeface="Aa等风的人 (非商业使用)" panose="02010600010101010101" pitchFamily="2" charset="-122"/>
                </a:rPr>
                <a:t>初</a:t>
              </a:r>
              <a:r>
                <a:rPr lang="zh-CN" altLang="en-US" sz="10000">
                  <a:solidFill>
                    <a:schemeClr val="tx1">
                      <a:lumMod val="85000"/>
                      <a:lumOff val="15000"/>
                    </a:schemeClr>
                  </a:solidFill>
                  <a:latin typeface="Aa等风的人 (非商业使用)" panose="02010600010101010101" pitchFamily="2" charset="-122"/>
                  <a:ea typeface="Aa等风的人 (非商业使用)" panose="02010600010101010101" pitchFamily="2" charset="-122"/>
                </a:rPr>
                <a:t>三</a:t>
              </a:r>
              <a:endParaRPr lang="zh-CN" altLang="en-US" sz="10000">
                <a:solidFill>
                  <a:schemeClr val="tx1">
                    <a:lumMod val="85000"/>
                    <a:lumOff val="15000"/>
                  </a:schemeClr>
                </a:solidFill>
                <a:latin typeface="Aa等风的人 (非商业使用)" panose="02010600010101010101" pitchFamily="2" charset="-122"/>
                <a:ea typeface="Aa等风的人 (非商业使用)" panose="02010600010101010101" pitchFamily="2" charset="-122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7149348" y="2148445"/>
              <a:ext cx="1194725" cy="16312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0000" b="1">
                  <a:solidFill>
                    <a:schemeClr val="tx1">
                      <a:lumMod val="85000"/>
                      <a:lumOff val="15000"/>
                    </a:schemeClr>
                  </a:solidFill>
                  <a:latin typeface="Aa等风的人 (非商业使用)" panose="02010600010101010101" pitchFamily="2" charset="-122"/>
                  <a:ea typeface="Aa等风的人 (非商业使用)" panose="02010600010101010101" pitchFamily="2" charset="-122"/>
                </a:rPr>
                <a:t>三</a:t>
              </a:r>
              <a:endParaRPr lang="zh-CN" altLang="en-US" sz="10000" b="1">
                <a:solidFill>
                  <a:schemeClr val="tx1">
                    <a:lumMod val="85000"/>
                    <a:lumOff val="15000"/>
                  </a:schemeClr>
                </a:solidFill>
                <a:latin typeface="Aa等风的人 (非商业使用)" panose="02010600010101010101" pitchFamily="2" charset="-122"/>
                <a:ea typeface="Aa等风的人 (非商业使用)" panose="02010600010101010101" pitchFamily="2" charset="-122"/>
              </a:endParaRPr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1573890" y="4862305"/>
            <a:ext cx="5645554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/>
            <a:r>
              <a:rPr lang="zh-CN" altLang="en-US" sz="4400" b="1" smtClean="0">
                <a:solidFill>
                  <a:srgbClr val="FF0000"/>
                </a:solidFill>
                <a:latin typeface="Aa等风的人 (非商业使用)" panose="02010600010101010101" pitchFamily="2" charset="-122"/>
                <a:ea typeface="Aa等风的人 (非商业使用)" panose="02010600010101010101" pitchFamily="2" charset="-122"/>
                <a:cs typeface="阿里巴巴普惠体" panose="00020600040101010101" charset="-122"/>
              </a:rPr>
              <a:t>稳住心态 决胜中考</a:t>
            </a:r>
            <a:endParaRPr lang="zh-CN" altLang="en-US" sz="4400" b="1">
              <a:solidFill>
                <a:srgbClr val="FF0000"/>
              </a:solidFill>
              <a:latin typeface="Aa等风的人 (非商业使用)" panose="02010600010101010101" pitchFamily="2" charset="-122"/>
              <a:ea typeface="Aa等风的人 (非商业使用)" panose="02010600010101010101" pitchFamily="2" charset="-122"/>
              <a:cs typeface="阿里巴巴普惠体" panose="00020600040101010101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37783" y="508706"/>
            <a:ext cx="9250054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+mj-lt"/>
              </a:rPr>
              <a:t>2025</a:t>
            </a:r>
            <a:r>
              <a:rPr lang="zh-CN" altLang="en-US" sz="2800" b="1">
                <a:solidFill>
                  <a:srgbClr val="FF0000"/>
                </a:solidFill>
                <a:latin typeface="+mj-lt"/>
              </a:rPr>
              <a:t>年</a:t>
            </a:r>
            <a:r>
              <a:rPr lang="zh-CN" altLang="en-US" sz="2800" b="1">
                <a:solidFill>
                  <a:srgbClr val="FF0000"/>
                </a:solidFill>
                <a:latin typeface="+mj-lt"/>
              </a:rPr>
              <a:t>秋季学期</a:t>
            </a:r>
            <a:r>
              <a:rPr lang="zh-CN" altLang="en-US" sz="2800" b="1" smtClean="0">
                <a:solidFill>
                  <a:srgbClr val="FF0000"/>
                </a:solidFill>
                <a:latin typeface="+mj-lt"/>
              </a:rPr>
              <a:t>初三年级德育主题班会</a:t>
            </a:r>
            <a:endParaRPr lang="zh-CN" altLang="en-US" sz="2800" b="1">
              <a:solidFill>
                <a:srgbClr val="FF0000"/>
              </a:solidFill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125527" y="490942"/>
            <a:ext cx="609502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80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 Medium" panose="00020600040101010101" pitchFamily="18" charset="-122"/>
                <a:ea typeface="阿里巴巴普惠体 Medium" panose="00020600040101010101" pitchFamily="18" charset="-122"/>
                <a:cs typeface="阿里巴巴普惠体 Medium" panose="00020600040101010101" pitchFamily="18" charset="-122"/>
                <a:sym typeface="+mn-ea"/>
              </a:rPr>
              <a:t>说说你的梦想</a:t>
            </a:r>
            <a:endParaRPr lang="zh-CN" altLang="en-US" sz="2800">
              <a:solidFill>
                <a:schemeClr val="tx1">
                  <a:lumMod val="85000"/>
                  <a:lumOff val="15000"/>
                </a:schemeClr>
              </a:solidFill>
              <a:latin typeface="阿里巴巴普惠体 Medium" panose="00020600040101010101" pitchFamily="18" charset="-122"/>
              <a:ea typeface="阿里巴巴普惠体 Medium" panose="00020600040101010101" pitchFamily="18" charset="-122"/>
              <a:cs typeface="阿里巴巴普惠体 Medium" panose="00020600040101010101" pitchFamily="18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672589" y="1580738"/>
            <a:ext cx="68468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/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charset="-122"/>
                <a:ea typeface="阿里巴巴普惠体" panose="00020600040101010101" charset="-122"/>
                <a:cs typeface="阿里巴巴普惠体" panose="00020600040101010101" charset="-122"/>
              </a:rPr>
              <a:t>一百个人有一百个答案，每个人的青春和梦想都是独一无二的。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阿里巴巴普惠体" panose="00020600040101010101" charset="-122"/>
              <a:ea typeface="阿里巴巴普惠体" panose="00020600040101010101" charset="-122"/>
              <a:cs typeface="阿里巴巴普惠体" panose="00020600040101010101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3342860" y="5201187"/>
            <a:ext cx="5506278" cy="785192"/>
            <a:chOff x="3342861" y="5290640"/>
            <a:chExt cx="5506278" cy="785192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778" t="51449" r="9686" b="37101"/>
            <a:stretch>
              <a:fillRect/>
            </a:stretch>
          </p:blipFill>
          <p:spPr>
            <a:xfrm>
              <a:off x="3342861" y="5290640"/>
              <a:ext cx="5506278" cy="785192"/>
            </a:xfrm>
            <a:prstGeom prst="rect">
              <a:avLst/>
            </a:prstGeom>
          </p:spPr>
        </p:pic>
        <p:sp>
          <p:nvSpPr>
            <p:cNvPr id="6" name="文本框 5"/>
            <p:cNvSpPr txBox="1"/>
            <p:nvPr/>
          </p:nvSpPr>
          <p:spPr>
            <a:xfrm>
              <a:off x="3939830" y="5498570"/>
              <a:ext cx="4312339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/>
              <a:r>
                <a:rPr lang="zh-CN" altLang="en-US" sz="2000">
                  <a:solidFill>
                    <a:schemeClr val="bg1"/>
                  </a:solidFill>
                  <a:latin typeface="阿里巴巴普惠体 Medium" panose="00020600040101010101" pitchFamily="18" charset="-122"/>
                  <a:ea typeface="阿里巴巴普惠体 Medium" panose="00020600040101010101" pitchFamily="18" charset="-122"/>
                  <a:cs typeface="阿里巴巴普惠体 Medium" panose="00020600040101010101" pitchFamily="18" charset="-122"/>
                </a:rPr>
                <a:t>那么，同学们，你们的梦想是什么？</a:t>
              </a:r>
              <a:endParaRPr lang="zh-CN" altLang="en-US" sz="2000">
                <a:solidFill>
                  <a:schemeClr val="bg1"/>
                </a:solidFill>
                <a:latin typeface="阿里巴巴普惠体 Medium" panose="00020600040101010101" pitchFamily="18" charset="-122"/>
                <a:ea typeface="阿里巴巴普惠体 Medium" panose="00020600040101010101" pitchFamily="18" charset="-122"/>
                <a:cs typeface="阿里巴巴普惠体 Medium" panose="00020600040101010101" pitchFamily="18" charset="-122"/>
              </a:endParaRPr>
            </a:p>
          </p:txBody>
        </p:sp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4975" y="2327818"/>
            <a:ext cx="6942046" cy="2446600"/>
          </a:xfrm>
          <a:prstGeom prst="rect">
            <a:avLst/>
          </a:prstGeom>
        </p:spPr>
      </p:pic>
      <p:pic>
        <p:nvPicPr>
          <p:cNvPr id="2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12306300" y="11899900"/>
            <a:ext cx="0" cy="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125527" y="490942"/>
            <a:ext cx="609502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80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 Medium" panose="00020600040101010101" pitchFamily="18" charset="-122"/>
                <a:ea typeface="阿里巴巴普惠体 Medium" panose="00020600040101010101" pitchFamily="18" charset="-122"/>
                <a:cs typeface="阿里巴巴普惠体 Medium" panose="00020600040101010101" pitchFamily="18" charset="-122"/>
                <a:sym typeface="+mn-ea"/>
              </a:rPr>
              <a:t>说说你的梦想</a:t>
            </a:r>
            <a:endParaRPr lang="zh-CN" altLang="en-US" sz="2800">
              <a:solidFill>
                <a:schemeClr val="tx1">
                  <a:lumMod val="85000"/>
                  <a:lumOff val="15000"/>
                </a:schemeClr>
              </a:solidFill>
              <a:latin typeface="阿里巴巴普惠体 Medium" panose="00020600040101010101" pitchFamily="18" charset="-122"/>
              <a:ea typeface="阿里巴巴普惠体 Medium" panose="00020600040101010101" pitchFamily="18" charset="-122"/>
              <a:cs typeface="阿里巴巴普惠体 Medium" panose="00020600040101010101" pitchFamily="18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>
          <a:xfrm>
            <a:off x="4746241" y="3190459"/>
            <a:ext cx="2699517" cy="2699517"/>
          </a:xfrm>
          <a:prstGeom prst="ellipse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>
          <a:xfrm>
            <a:off x="1579085" y="3190459"/>
            <a:ext cx="2699517" cy="2699517"/>
          </a:xfrm>
          <a:prstGeom prst="ellipse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00" r="29034"/>
          <a:stretch>
            <a:fillRect/>
          </a:stretch>
        </p:blipFill>
        <p:spPr>
          <a:xfrm>
            <a:off x="7913399" y="3190459"/>
            <a:ext cx="2699516" cy="2699516"/>
          </a:xfrm>
          <a:prstGeom prst="ellipse">
            <a:avLst/>
          </a:prstGeom>
        </p:spPr>
      </p:pic>
      <p:grpSp>
        <p:nvGrpSpPr>
          <p:cNvPr id="23" name="组合 22"/>
          <p:cNvGrpSpPr/>
          <p:nvPr/>
        </p:nvGrpSpPr>
        <p:grpSpPr>
          <a:xfrm>
            <a:off x="3418807" y="1861600"/>
            <a:ext cx="5496590" cy="787795"/>
            <a:chOff x="3418807" y="1861600"/>
            <a:chExt cx="5496590" cy="787795"/>
          </a:xfrm>
        </p:grpSpPr>
        <p:sp>
          <p:nvSpPr>
            <p:cNvPr id="3" name="文本框 2"/>
            <p:cNvSpPr txBox="1"/>
            <p:nvPr/>
          </p:nvSpPr>
          <p:spPr>
            <a:xfrm>
              <a:off x="3465026" y="2023364"/>
              <a:ext cx="5450371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/>
              <a:r>
                <a: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阿里巴巴普惠体 Medium" panose="00020600040101010101" pitchFamily="18" charset="-122"/>
                  <a:ea typeface="阿里巴巴普惠体 Medium" panose="00020600040101010101" pitchFamily="18" charset="-122"/>
                  <a:cs typeface="阿里巴巴普惠体 Medium" panose="00020600040101010101" pitchFamily="18" charset="-122"/>
                </a:rPr>
                <a:t>中</a:t>
              </a:r>
              <a:r>
                <a:rPr lang="zh-CN" altLang="en-US" sz="240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阿里巴巴普惠体 Medium" panose="00020600040101010101" pitchFamily="18" charset="-122"/>
                  <a:ea typeface="阿里巴巴普惠体 Medium" panose="00020600040101010101" pitchFamily="18" charset="-122"/>
                  <a:cs typeface="阿里巴巴普惠体 Medium" panose="00020600040101010101" pitchFamily="18" charset="-122"/>
                </a:rPr>
                <a:t>考</a:t>
              </a:r>
              <a:r>
                <a: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阿里巴巴普惠体 Medium" panose="00020600040101010101" pitchFamily="18" charset="-122"/>
                  <a:ea typeface="阿里巴巴普惠体 Medium" panose="00020600040101010101" pitchFamily="18" charset="-122"/>
                  <a:cs typeface="阿里巴巴普惠体 Medium" panose="00020600040101010101" pitchFamily="18" charset="-122"/>
                </a:rPr>
                <a:t>，是我们放飞梦想的一个机会！</a:t>
              </a:r>
              <a:endPara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 Medium" panose="00020600040101010101" pitchFamily="18" charset="-122"/>
                <a:ea typeface="阿里巴巴普惠体 Medium" panose="00020600040101010101" pitchFamily="18" charset="-122"/>
                <a:cs typeface="阿里巴巴普惠体 Medium" panose="00020600040101010101" pitchFamily="18" charset="-122"/>
              </a:endParaRPr>
            </a:p>
          </p:txBody>
        </p:sp>
        <p:grpSp>
          <p:nvGrpSpPr>
            <p:cNvPr id="19" name="组合 18"/>
            <p:cNvGrpSpPr/>
            <p:nvPr/>
          </p:nvGrpSpPr>
          <p:grpSpPr>
            <a:xfrm>
              <a:off x="3418807" y="1861600"/>
              <a:ext cx="442640" cy="392596"/>
              <a:chOff x="3063531" y="1794013"/>
              <a:chExt cx="442640" cy="392596"/>
            </a:xfrm>
          </p:grpSpPr>
          <p:cxnSp>
            <p:nvCxnSpPr>
              <p:cNvPr id="16" name="直接连接符 15"/>
              <p:cNvCxnSpPr/>
              <p:nvPr/>
            </p:nvCxnSpPr>
            <p:spPr>
              <a:xfrm flipH="1">
                <a:off x="3105978" y="1794013"/>
                <a:ext cx="0" cy="392596"/>
              </a:xfrm>
              <a:prstGeom prst="line">
                <a:avLst/>
              </a:prstGeom>
              <a:ln w="101600" cmpd="thinThick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直接连接符 17"/>
              <p:cNvCxnSpPr/>
              <p:nvPr/>
            </p:nvCxnSpPr>
            <p:spPr>
              <a:xfrm>
                <a:off x="3063531" y="1794013"/>
                <a:ext cx="442640" cy="0"/>
              </a:xfrm>
              <a:prstGeom prst="line">
                <a:avLst/>
              </a:prstGeom>
              <a:ln w="254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" name="组合 19"/>
            <p:cNvGrpSpPr/>
            <p:nvPr/>
          </p:nvGrpSpPr>
          <p:grpSpPr>
            <a:xfrm rot="10800000">
              <a:off x="8356273" y="2256799"/>
              <a:ext cx="442640" cy="392596"/>
              <a:chOff x="3063531" y="1794013"/>
              <a:chExt cx="442640" cy="392596"/>
            </a:xfrm>
          </p:grpSpPr>
          <p:cxnSp>
            <p:nvCxnSpPr>
              <p:cNvPr id="21" name="直接连接符 20"/>
              <p:cNvCxnSpPr/>
              <p:nvPr/>
            </p:nvCxnSpPr>
            <p:spPr>
              <a:xfrm flipH="1">
                <a:off x="3105978" y="1794013"/>
                <a:ext cx="0" cy="392596"/>
              </a:xfrm>
              <a:prstGeom prst="line">
                <a:avLst/>
              </a:prstGeom>
              <a:ln w="101600" cmpd="thinThick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接连接符 21"/>
              <p:cNvCxnSpPr/>
              <p:nvPr/>
            </p:nvCxnSpPr>
            <p:spPr>
              <a:xfrm>
                <a:off x="3063531" y="1794013"/>
                <a:ext cx="442640" cy="0"/>
              </a:xfrm>
              <a:prstGeom prst="line">
                <a:avLst/>
              </a:prstGeom>
              <a:ln w="254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475825" y="1563995"/>
            <a:ext cx="1260339" cy="1112426"/>
            <a:chOff x="5403373" y="1211433"/>
            <a:chExt cx="1260339" cy="1112426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03373" y="1211433"/>
              <a:ext cx="1260339" cy="1112426"/>
            </a:xfrm>
            <a:prstGeom prst="rect">
              <a:avLst/>
            </a:prstGeom>
          </p:spPr>
        </p:pic>
        <p:sp>
          <p:nvSpPr>
            <p:cNvPr id="7" name="文本框 6"/>
            <p:cNvSpPr txBox="1"/>
            <p:nvPr/>
          </p:nvSpPr>
          <p:spPr>
            <a:xfrm>
              <a:off x="5671266" y="1434086"/>
              <a:ext cx="689611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4000">
                  <a:solidFill>
                    <a:schemeClr val="bg1"/>
                  </a:solidFill>
                  <a:latin typeface="阿里巴巴普惠体" panose="00020600040101010101" charset="-122"/>
                  <a:ea typeface="阿里巴巴普惠体" panose="00020600040101010101" charset="-122"/>
                  <a:cs typeface="阿里巴巴普惠体" panose="00020600040101010101" charset="-122"/>
                </a:rPr>
                <a:t>叁</a:t>
              </a:r>
              <a:endParaRPr lang="zh-CN" altLang="en-US" sz="4000">
                <a:solidFill>
                  <a:schemeClr val="bg1"/>
                </a:solidFill>
                <a:latin typeface="阿里巴巴普惠体" panose="00020600040101010101" charset="-122"/>
                <a:ea typeface="阿里巴巴普惠体" panose="00020600040101010101" charset="-122"/>
                <a:cs typeface="阿里巴巴普惠体" panose="00020600040101010101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005462" y="3132644"/>
            <a:ext cx="10221068" cy="1926000"/>
            <a:chOff x="1005462" y="3132644"/>
            <a:chExt cx="10221068" cy="1926000"/>
          </a:xfrm>
        </p:grpSpPr>
        <p:sp>
          <p:nvSpPr>
            <p:cNvPr id="9" name="文本框 8"/>
            <p:cNvSpPr txBox="1"/>
            <p:nvPr/>
          </p:nvSpPr>
          <p:spPr>
            <a:xfrm>
              <a:off x="1005462" y="3132644"/>
              <a:ext cx="10221068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9600">
                  <a:solidFill>
                    <a:schemeClr val="tx1">
                      <a:lumMod val="85000"/>
                      <a:lumOff val="15000"/>
                    </a:schemeClr>
                  </a:solidFill>
                  <a:latin typeface="Aa等风的人 (非商业使用)" panose="02010600010101010101" pitchFamily="2" charset="-122"/>
                  <a:ea typeface="Aa等风的人 (非商业使用)" panose="02010600010101010101" pitchFamily="2" charset="-122"/>
                </a:rPr>
                <a:t>调整心态制定计划</a:t>
              </a:r>
              <a:endParaRPr lang="zh-CN" altLang="en-US" sz="9600">
                <a:solidFill>
                  <a:schemeClr val="tx1">
                    <a:lumMod val="85000"/>
                    <a:lumOff val="15000"/>
                  </a:schemeClr>
                </a:solidFill>
                <a:latin typeface="Aa等风的人 (非商业使用)" panose="02010600010101010101" pitchFamily="2" charset="-122"/>
                <a:ea typeface="Aa等风的人 (非商业使用)" panose="02010600010101010101" pitchFamily="2" charset="-122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3320760" y="4593580"/>
              <a:ext cx="5590461" cy="4650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zh-CN" altLang="en-US" sz="1000" i="0">
                  <a:solidFill>
                    <a:schemeClr val="bg1">
                      <a:lumMod val="50000"/>
                    </a:schemeClr>
                  </a:solidFill>
                  <a:effectLst/>
                  <a:latin typeface="阿里巴巴普惠体" panose="00020600040101010101" charset="-122"/>
                  <a:ea typeface="阿里巴巴普惠体" panose="00020600040101010101" charset="-122"/>
                  <a:cs typeface="阿里巴巴普惠体" panose="00020600040101010101" charset="-122"/>
                </a:rPr>
                <a:t>校园是唤醒梦想的地方</a:t>
              </a:r>
              <a:r>
                <a:rPr lang="zh-CN" altLang="en-US" sz="1000">
                  <a:solidFill>
                    <a:schemeClr val="bg1">
                      <a:lumMod val="50000"/>
                    </a:schemeClr>
                  </a:solidFill>
                  <a:latin typeface="阿里巴巴普惠体" panose="00020600040101010101" charset="-122"/>
                  <a:ea typeface="阿里巴巴普惠体" panose="00020600040101010101" charset="-122"/>
                  <a:cs typeface="阿里巴巴普惠体" panose="00020600040101010101" charset="-122"/>
                </a:rPr>
                <a:t>，</a:t>
              </a:r>
              <a:r>
                <a:rPr lang="zh-CN" altLang="en-US" sz="1000" i="0">
                  <a:solidFill>
                    <a:schemeClr val="bg1">
                      <a:lumMod val="50000"/>
                    </a:schemeClr>
                  </a:solidFill>
                  <a:effectLst/>
                  <a:latin typeface="阿里巴巴普惠体" panose="00020600040101010101" charset="-122"/>
                  <a:ea typeface="阿里巴巴普惠体" panose="00020600040101010101" charset="-122"/>
                  <a:cs typeface="阿里巴巴普惠体" panose="00020600040101010101" charset="-122"/>
                </a:rPr>
                <a:t>无论是清晨的与书声为伴，还是晚自习的埋头苦干，坚持不懈日积月累，终会离梦想越来越近。</a:t>
              </a:r>
              <a:endParaRPr lang="zh-CN" altLang="en-US" sz="1000" i="0">
                <a:solidFill>
                  <a:schemeClr val="bg1">
                    <a:lumMod val="50000"/>
                  </a:schemeClr>
                </a:solidFill>
                <a:effectLst/>
                <a:latin typeface="阿里巴巴普惠体" panose="00020600040101010101" charset="-122"/>
                <a:ea typeface="阿里巴巴普惠体" panose="00020600040101010101" charset="-122"/>
                <a:cs typeface="阿里巴巴普惠体" panose="00020600040101010101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125527" y="490942"/>
            <a:ext cx="609502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80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 Medium" panose="00020600040101010101" pitchFamily="18" charset="-122"/>
                <a:ea typeface="阿里巴巴普惠体 Medium" panose="00020600040101010101" pitchFamily="18" charset="-122"/>
                <a:cs typeface="阿里巴巴普惠体 Medium" panose="00020600040101010101" pitchFamily="18" charset="-122"/>
                <a:sym typeface="+mn-ea"/>
              </a:rPr>
              <a:t>调整心态 制定计划</a:t>
            </a:r>
            <a:endParaRPr lang="zh-CN" altLang="en-US" sz="2800">
              <a:solidFill>
                <a:schemeClr val="tx1">
                  <a:lumMod val="85000"/>
                  <a:lumOff val="15000"/>
                </a:schemeClr>
              </a:solidFill>
              <a:latin typeface="阿里巴巴普惠体 Medium" panose="00020600040101010101" pitchFamily="18" charset="-122"/>
              <a:ea typeface="阿里巴巴普惠体 Medium" panose="00020600040101010101" pitchFamily="18" charset="-122"/>
              <a:cs typeface="阿里巴巴普惠体 Medium" panose="00020600040101010101" pitchFamily="18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02352" y="4624543"/>
            <a:ext cx="25728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Clr>
                <a:srgbClr val="DE5F6C"/>
              </a:buClr>
            </a:pPr>
            <a:r>
              <a:rPr lang="zh-CN" altLang="en-US" sz="1800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charset="-122"/>
                <a:ea typeface="阿里巴巴普惠体" panose="00020600040101010101" charset="-122"/>
                <a:cs typeface="阿里巴巴普惠体" panose="00020600040101010101" charset="-122"/>
                <a:sym typeface="阿里巴巴普惠体" panose="00020600040101010101" charset="-122"/>
              </a:rPr>
              <a:t>你还记得你的目标吗</a:t>
            </a:r>
            <a:r>
              <a:rPr lang="en-US" altLang="zh-CN" sz="1800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charset="-122"/>
                <a:ea typeface="阿里巴巴普惠体" panose="00020600040101010101" charset="-122"/>
                <a:cs typeface="阿里巴巴普惠体" panose="00020600040101010101" charset="-122"/>
                <a:sym typeface="阿里巴巴普惠体" panose="00020600040101010101" charset="-122"/>
              </a:rPr>
              <a:t>?</a:t>
            </a:r>
            <a:endParaRPr lang="en-US" altLang="zh-CN" sz="1800">
              <a:solidFill>
                <a:schemeClr val="tx1">
                  <a:lumMod val="75000"/>
                  <a:lumOff val="25000"/>
                </a:schemeClr>
              </a:solidFill>
              <a:latin typeface="阿里巴巴普惠体" panose="00020600040101010101" charset="-122"/>
              <a:ea typeface="阿里巴巴普惠体" panose="00020600040101010101" charset="-122"/>
              <a:cs typeface="阿里巴巴普惠体" panose="00020600040101010101" charset="-122"/>
              <a:sym typeface="阿里巴巴普惠体" panose="0002060004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452316" y="2873642"/>
            <a:ext cx="25728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Clr>
                <a:srgbClr val="DE5F6C"/>
              </a:buClr>
            </a:pPr>
            <a:r>
              <a:rPr lang="zh-CN" altLang="en-US" sz="1800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charset="-122"/>
                <a:ea typeface="阿里巴巴普惠体" panose="00020600040101010101" charset="-122"/>
                <a:cs typeface="阿里巴巴普惠体" panose="00020600040101010101" charset="-122"/>
                <a:sym typeface="阿里巴巴普惠体" panose="00020600040101010101" charset="-122"/>
              </a:rPr>
              <a:t>请重温你的目标。</a:t>
            </a:r>
            <a:endParaRPr lang="en-US" altLang="zh-CN" sz="1800">
              <a:solidFill>
                <a:schemeClr val="tx1">
                  <a:lumMod val="75000"/>
                  <a:lumOff val="25000"/>
                </a:schemeClr>
              </a:solidFill>
              <a:latin typeface="阿里巴巴普惠体" panose="00020600040101010101" charset="-122"/>
              <a:ea typeface="阿里巴巴普惠体" panose="00020600040101010101" charset="-122"/>
              <a:cs typeface="阿里巴巴普惠体" panose="00020600040101010101" charset="-122"/>
              <a:sym typeface="阿里巴巴普惠体" panose="0002060004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076491" y="2732023"/>
            <a:ext cx="25728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Clr>
                <a:srgbClr val="DE5F6C"/>
              </a:buClr>
            </a:pPr>
            <a:r>
              <a:rPr lang="zh-CN" altLang="en-US" sz="1800" smtClean="0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charset="-122"/>
                <a:ea typeface="阿里巴巴普惠体" panose="00020600040101010101" charset="-122"/>
                <a:cs typeface="阿里巴巴普惠体" panose="00020600040101010101" charset="-122"/>
                <a:sym typeface="阿里巴巴普惠体" panose="00020600040101010101" charset="-122"/>
              </a:rPr>
              <a:t>你</a:t>
            </a:r>
            <a:r>
              <a:rPr lang="zh-CN" altLang="en-US" sz="1800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charset="-122"/>
                <a:ea typeface="阿里巴巴普惠体" panose="00020600040101010101" charset="-122"/>
                <a:cs typeface="阿里巴巴普惠体" panose="00020600040101010101" charset="-122"/>
                <a:sym typeface="阿里巴巴普惠体" panose="00020600040101010101" charset="-122"/>
              </a:rPr>
              <a:t>做到了吗</a:t>
            </a:r>
            <a:r>
              <a:rPr lang="en-US" altLang="zh-CN" sz="1800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charset="-122"/>
                <a:ea typeface="阿里巴巴普惠体" panose="00020600040101010101" charset="-122"/>
                <a:cs typeface="阿里巴巴普惠体" panose="00020600040101010101" charset="-122"/>
                <a:sym typeface="阿里巴巴普惠体" panose="00020600040101010101" charset="-122"/>
              </a:rPr>
              <a:t>?</a:t>
            </a:r>
            <a:endParaRPr lang="en-US" altLang="zh-CN" sz="1800">
              <a:solidFill>
                <a:schemeClr val="tx1">
                  <a:lumMod val="75000"/>
                  <a:lumOff val="25000"/>
                </a:schemeClr>
              </a:solidFill>
              <a:latin typeface="阿里巴巴普惠体" panose="00020600040101010101" charset="-122"/>
              <a:ea typeface="阿里巴巴普惠体" panose="00020600040101010101" charset="-122"/>
              <a:cs typeface="阿里巴巴普惠体" panose="00020600040101010101" charset="-122"/>
              <a:sym typeface="阿里巴巴普惠体" panose="00020600040101010101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234993" y="4624543"/>
            <a:ext cx="25728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Clr>
                <a:srgbClr val="DE5F6C"/>
              </a:buClr>
            </a:pPr>
            <a:r>
              <a:rPr lang="zh-CN" altLang="en-US" sz="1800" smtClean="0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charset="-122"/>
                <a:ea typeface="阿里巴巴普惠体" panose="00020600040101010101" charset="-122"/>
                <a:cs typeface="阿里巴巴普惠体" panose="00020600040101010101" charset="-122"/>
                <a:sym typeface="阿里巴巴普惠体" panose="00020600040101010101" charset="-122"/>
              </a:rPr>
              <a:t>现在的你</a:t>
            </a:r>
            <a:r>
              <a:rPr lang="zh-CN" altLang="en-US" sz="1800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charset="-122"/>
                <a:ea typeface="阿里巴巴普惠体" panose="00020600040101010101" charset="-122"/>
                <a:cs typeface="阿里巴巴普惠体" panose="00020600040101010101" charset="-122"/>
                <a:sym typeface="阿里巴巴普惠体" panose="00020600040101010101" charset="-122"/>
              </a:rPr>
              <a:t>该怎样努力</a:t>
            </a:r>
            <a:r>
              <a:rPr lang="en-US" altLang="zh-CN" sz="1800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charset="-122"/>
                <a:ea typeface="阿里巴巴普惠体" panose="00020600040101010101" charset="-122"/>
                <a:cs typeface="阿里巴巴普惠体" panose="00020600040101010101" charset="-122"/>
                <a:sym typeface="阿里巴巴普惠体" panose="00020600040101010101" charset="-122"/>
              </a:rPr>
              <a:t>?</a:t>
            </a:r>
            <a:endParaRPr lang="en-US" altLang="zh-CN" sz="1800">
              <a:solidFill>
                <a:schemeClr val="tx1">
                  <a:lumMod val="75000"/>
                  <a:lumOff val="25000"/>
                </a:schemeClr>
              </a:solidFill>
              <a:latin typeface="阿里巴巴普惠体" panose="00020600040101010101" charset="-122"/>
              <a:ea typeface="阿里巴巴普惠体" panose="00020600040101010101" charset="-122"/>
              <a:cs typeface="阿里巴巴普惠体" panose="00020600040101010101" charset="-122"/>
              <a:sym typeface="阿里巴巴普惠体" panose="00020600040101010101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409894" y="1978003"/>
            <a:ext cx="11372212" cy="3777854"/>
            <a:chOff x="593613" y="2234268"/>
            <a:chExt cx="11372212" cy="3777854"/>
          </a:xfrm>
        </p:grpSpPr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3613" y="2234268"/>
              <a:ext cx="2844608" cy="1877372"/>
            </a:xfrm>
            <a:prstGeom prst="rect">
              <a:avLst/>
            </a:prstGeom>
          </p:spPr>
        </p:pic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82829" y="2259347"/>
              <a:ext cx="2844608" cy="1869989"/>
            </a:xfrm>
            <a:prstGeom prst="rect">
              <a:avLst/>
            </a:prstGeom>
          </p:spPr>
        </p:pic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38221" y="4118827"/>
              <a:ext cx="2844608" cy="1893295"/>
            </a:xfrm>
            <a:prstGeom prst="rect">
              <a:avLst/>
            </a:prstGeom>
          </p:spPr>
        </p:pic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2015"/>
            <a:stretch>
              <a:fillRect/>
            </a:stretch>
          </p:blipFill>
          <p:spPr>
            <a:xfrm>
              <a:off x="9121217" y="4126788"/>
              <a:ext cx="2844608" cy="1877372"/>
            </a:xfrm>
            <a:prstGeom prst="rect">
              <a:avLst/>
            </a:prstGeom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8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125527" y="490942"/>
            <a:ext cx="609502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80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 Medium" panose="00020600040101010101" pitchFamily="18" charset="-122"/>
                <a:ea typeface="阿里巴巴普惠体 Medium" panose="00020600040101010101" pitchFamily="18" charset="-122"/>
                <a:cs typeface="阿里巴巴普惠体 Medium" panose="00020600040101010101" pitchFamily="18" charset="-122"/>
                <a:sym typeface="+mn-ea"/>
              </a:rPr>
              <a:t>调整心态 制定计划</a:t>
            </a:r>
            <a:endParaRPr lang="zh-CN" altLang="en-US" sz="2800">
              <a:solidFill>
                <a:schemeClr val="tx1">
                  <a:lumMod val="85000"/>
                  <a:lumOff val="15000"/>
                </a:schemeClr>
              </a:solidFill>
              <a:latin typeface="阿里巴巴普惠体 Medium" panose="00020600040101010101" pitchFamily="18" charset="-122"/>
              <a:ea typeface="阿里巴巴普惠体 Medium" panose="00020600040101010101" pitchFamily="18" charset="-122"/>
              <a:cs typeface="阿里巴巴普惠体 Medium" panose="00020600040101010101" pitchFamily="18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3311787" y="1636373"/>
            <a:ext cx="5568423" cy="797916"/>
            <a:chOff x="3311788" y="1863745"/>
            <a:chExt cx="5568423" cy="797916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125" t="36857" r="7679" b="51508"/>
            <a:stretch>
              <a:fillRect/>
            </a:stretch>
          </p:blipFill>
          <p:spPr>
            <a:xfrm>
              <a:off x="3311788" y="1863745"/>
              <a:ext cx="5568423" cy="797916"/>
            </a:xfrm>
            <a:prstGeom prst="rect">
              <a:avLst/>
            </a:prstGeom>
          </p:spPr>
        </p:pic>
        <p:sp>
          <p:nvSpPr>
            <p:cNvPr id="6" name="文本框 5"/>
            <p:cNvSpPr txBox="1"/>
            <p:nvPr/>
          </p:nvSpPr>
          <p:spPr>
            <a:xfrm>
              <a:off x="3965068" y="2062648"/>
              <a:ext cx="4261861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000" smtClean="0">
                  <a:solidFill>
                    <a:schemeClr val="bg1"/>
                  </a:solidFill>
                  <a:latin typeface="阿里巴巴普惠体 Medium" panose="00020600040101010101" pitchFamily="18" charset="-122"/>
                  <a:ea typeface="阿里巴巴普惠体 Medium" panose="00020600040101010101" pitchFamily="18" charset="-122"/>
                  <a:cs typeface="阿里巴巴普惠体 Medium" panose="00020600040101010101" pitchFamily="18" charset="-122"/>
                  <a:sym typeface="阿里巴巴普惠体" panose="00020600040101010101" charset="-122"/>
                </a:rPr>
                <a:t>临近中考</a:t>
              </a:r>
              <a:r>
                <a:rPr lang="en-US" altLang="zh-CN" sz="2000" smtClean="0">
                  <a:solidFill>
                    <a:schemeClr val="bg1"/>
                  </a:solidFill>
                  <a:latin typeface="阿里巴巴普惠体 Medium" panose="00020600040101010101" pitchFamily="18" charset="-122"/>
                  <a:ea typeface="阿里巴巴普惠体 Medium" panose="00020600040101010101" pitchFamily="18" charset="-122"/>
                  <a:cs typeface="阿里巴巴普惠体 Medium" panose="00020600040101010101" pitchFamily="18" charset="-122"/>
                  <a:sym typeface="阿里巴巴普惠体" panose="00020600040101010101" charset="-122"/>
                </a:rPr>
                <a:t>,</a:t>
              </a:r>
              <a:r>
                <a:rPr lang="zh-CN" altLang="en-US" sz="2000">
                  <a:solidFill>
                    <a:schemeClr val="bg1"/>
                  </a:solidFill>
                  <a:latin typeface="阿里巴巴普惠体 Medium" panose="00020600040101010101" pitchFamily="18" charset="-122"/>
                  <a:ea typeface="阿里巴巴普惠体 Medium" panose="00020600040101010101" pitchFamily="18" charset="-122"/>
                  <a:cs typeface="阿里巴巴普惠体 Medium" panose="00020600040101010101" pitchFamily="18" charset="-122"/>
                  <a:sym typeface="阿里巴巴普惠体" panose="00020600040101010101" charset="-122"/>
                </a:rPr>
                <a:t>我们要有明确的目标</a:t>
              </a:r>
              <a:endParaRPr lang="zh-CN" altLang="en-US" sz="2000">
                <a:solidFill>
                  <a:schemeClr val="bg1"/>
                </a:solidFill>
                <a:latin typeface="阿里巴巴普惠体 Medium" panose="00020600040101010101" pitchFamily="18" charset="-122"/>
                <a:ea typeface="阿里巴巴普惠体 Medium" panose="00020600040101010101" pitchFamily="18" charset="-122"/>
                <a:cs typeface="阿里巴巴普惠体 Medium" panose="00020600040101010101" pitchFamily="18" charset="-122"/>
                <a:sym typeface="阿里巴巴普惠体" panose="00020600040101010101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1125527" y="3669741"/>
            <a:ext cx="2839541" cy="1285736"/>
            <a:chOff x="1125527" y="3789389"/>
            <a:chExt cx="2839541" cy="1285736"/>
          </a:xfrm>
        </p:grpSpPr>
        <p:sp>
          <p:nvSpPr>
            <p:cNvPr id="9" name="文本框 8"/>
            <p:cNvSpPr txBox="1"/>
            <p:nvPr/>
          </p:nvSpPr>
          <p:spPr>
            <a:xfrm>
              <a:off x="1125527" y="4312609"/>
              <a:ext cx="2805810" cy="7625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lnSpc>
                  <a:spcPct val="125000"/>
                </a:lnSpc>
              </a:pPr>
              <a:r>
                <a:rPr lang="zh-CN" altLang="en-US" sz="1800">
                  <a:solidFill>
                    <a:schemeClr val="tx1">
                      <a:lumMod val="75000"/>
                      <a:lumOff val="25000"/>
                    </a:schemeClr>
                  </a:solidFill>
                  <a:latin typeface="阿里巴巴普惠体" panose="00020600040101010101" charset="-122"/>
                  <a:ea typeface="阿里巴巴普惠体" panose="00020600040101010101" charset="-122"/>
                  <a:cs typeface="阿里巴巴普惠体" panose="00020600040101010101" charset="-122"/>
                  <a:sym typeface="阿里巴巴普惠体" panose="00020600040101010101" charset="-122"/>
                </a:rPr>
                <a:t>养成良好的习惯，使自己终身受益</a:t>
              </a:r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3360414" y="3789389"/>
              <a:ext cx="60465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>
                  <a:solidFill>
                    <a:schemeClr val="tx1">
                      <a:lumMod val="85000"/>
                      <a:lumOff val="15000"/>
                    </a:schemeClr>
                  </a:solidFill>
                  <a:latin typeface="阿里巴巴普惠体 Medium" panose="00020600040101010101" pitchFamily="18" charset="-122"/>
                  <a:ea typeface="阿里巴巴普惠体 Medium" panose="00020600040101010101" pitchFamily="18" charset="-122"/>
                  <a:cs typeface="阿里巴巴普惠体 Medium" panose="00020600040101010101" pitchFamily="18" charset="-122"/>
                </a:rPr>
                <a:t>01</a:t>
              </a:r>
              <a:endParaRPr lang="zh-CN" altLang="en-US" sz="280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 Medium" panose="00020600040101010101" pitchFamily="18" charset="-122"/>
                <a:ea typeface="阿里巴巴普惠体 Medium" panose="00020600040101010101" pitchFamily="18" charset="-122"/>
                <a:cs typeface="阿里巴巴普惠体 Medium" panose="00020600040101010101" pitchFamily="18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8226929" y="3675845"/>
            <a:ext cx="2839541" cy="1631985"/>
            <a:chOff x="8193198" y="3789389"/>
            <a:chExt cx="2839541" cy="1631985"/>
          </a:xfrm>
        </p:grpSpPr>
        <p:sp>
          <p:nvSpPr>
            <p:cNvPr id="11" name="文本框 10"/>
            <p:cNvSpPr txBox="1"/>
            <p:nvPr/>
          </p:nvSpPr>
          <p:spPr>
            <a:xfrm>
              <a:off x="8226929" y="4312609"/>
              <a:ext cx="2805810" cy="11087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sz="1800">
                  <a:solidFill>
                    <a:schemeClr val="tx1">
                      <a:lumMod val="75000"/>
                      <a:lumOff val="25000"/>
                    </a:schemeClr>
                  </a:solidFill>
                  <a:latin typeface="阿里巴巴普惠体" panose="00020600040101010101" charset="-122"/>
                  <a:ea typeface="阿里巴巴普惠体" panose="00020600040101010101" charset="-122"/>
                  <a:cs typeface="阿里巴巴普惠体" panose="00020600040101010101" charset="-122"/>
                  <a:sym typeface="阿里巴巴普惠体" panose="00020600040101010101" charset="-122"/>
                </a:rPr>
                <a:t>学习上尽力而为，要有阶段性目标,以自己最优异的成绩回报自己的父母</a:t>
              </a:r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8193198" y="3789389"/>
              <a:ext cx="60465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>
                  <a:solidFill>
                    <a:schemeClr val="tx1">
                      <a:lumMod val="85000"/>
                      <a:lumOff val="15000"/>
                    </a:schemeClr>
                  </a:solidFill>
                  <a:latin typeface="阿里巴巴普惠体 Medium" panose="00020600040101010101" pitchFamily="18" charset="-122"/>
                  <a:ea typeface="阿里巴巴普惠体 Medium" panose="00020600040101010101" pitchFamily="18" charset="-122"/>
                  <a:cs typeface="阿里巴巴普惠体 Medium" panose="00020600040101010101" pitchFamily="18" charset="-122"/>
                </a:rPr>
                <a:t>02</a:t>
              </a:r>
              <a:endParaRPr lang="zh-CN" altLang="en-US" sz="280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 Medium" panose="00020600040101010101" pitchFamily="18" charset="-122"/>
                <a:ea typeface="阿里巴巴普惠体 Medium" panose="00020600040101010101" pitchFamily="18" charset="-122"/>
                <a:cs typeface="阿里巴巴普惠体 Medium" panose="00020600040101010101" pitchFamily="18" charset="-122"/>
              </a:endParaRPr>
            </a:p>
          </p:txBody>
        </p:sp>
      </p:grpSp>
      <p:pic>
        <p:nvPicPr>
          <p:cNvPr id="17" name="图片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0413" y="2964520"/>
            <a:ext cx="2951174" cy="3089581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125527" y="490942"/>
            <a:ext cx="609502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80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 Medium" panose="00020600040101010101" pitchFamily="18" charset="-122"/>
                <a:ea typeface="阿里巴巴普惠体 Medium" panose="00020600040101010101" pitchFamily="18" charset="-122"/>
                <a:cs typeface="阿里巴巴普惠体 Medium" panose="00020600040101010101" pitchFamily="18" charset="-122"/>
                <a:sym typeface="+mn-ea"/>
              </a:rPr>
              <a:t>调整心态 制定计划</a:t>
            </a:r>
            <a:endParaRPr lang="zh-CN" altLang="en-US" sz="2800">
              <a:solidFill>
                <a:schemeClr val="tx1">
                  <a:lumMod val="85000"/>
                  <a:lumOff val="15000"/>
                </a:schemeClr>
              </a:solidFill>
              <a:latin typeface="阿里巴巴普惠体 Medium" panose="00020600040101010101" pitchFamily="18" charset="-122"/>
              <a:ea typeface="阿里巴巴普惠体 Medium" panose="00020600040101010101" pitchFamily="18" charset="-122"/>
              <a:cs typeface="阿里巴巴普惠体 Medium" panose="00020600040101010101" pitchFamily="18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185103" y="1834397"/>
            <a:ext cx="4125721" cy="797916"/>
            <a:chOff x="3311788" y="1863745"/>
            <a:chExt cx="5568423" cy="797916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125" t="36857" r="7679" b="51508"/>
            <a:stretch>
              <a:fillRect/>
            </a:stretch>
          </p:blipFill>
          <p:spPr>
            <a:xfrm>
              <a:off x="3311788" y="1863745"/>
              <a:ext cx="5568423" cy="797916"/>
            </a:xfrm>
            <a:prstGeom prst="rect">
              <a:avLst/>
            </a:prstGeom>
          </p:spPr>
        </p:pic>
        <p:sp>
          <p:nvSpPr>
            <p:cNvPr id="4" name="文本框 3"/>
            <p:cNvSpPr txBox="1"/>
            <p:nvPr/>
          </p:nvSpPr>
          <p:spPr>
            <a:xfrm>
              <a:off x="3965068" y="2062648"/>
              <a:ext cx="4261861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000">
                  <a:solidFill>
                    <a:schemeClr val="bg1"/>
                  </a:solidFill>
                  <a:latin typeface="阿里巴巴普惠体 Medium" panose="00020600040101010101" pitchFamily="18" charset="-122"/>
                  <a:ea typeface="阿里巴巴普惠体 Medium" panose="00020600040101010101" pitchFamily="18" charset="-122"/>
                  <a:cs typeface="阿里巴巴普惠体 Medium" panose="00020600040101010101" pitchFamily="18" charset="-122"/>
                  <a:sym typeface="阿里巴巴普惠体" panose="00020600040101010101" charset="-122"/>
                </a:rPr>
                <a:t>有目标就要有计划</a:t>
              </a:r>
              <a:endParaRPr lang="zh-CN" altLang="en-US" sz="2000">
                <a:solidFill>
                  <a:schemeClr val="bg1"/>
                </a:solidFill>
                <a:latin typeface="阿里巴巴普惠体 Medium" panose="00020600040101010101" pitchFamily="18" charset="-122"/>
                <a:ea typeface="阿里巴巴普惠体 Medium" panose="00020600040101010101" pitchFamily="18" charset="-122"/>
                <a:cs typeface="阿里巴巴普惠体 Medium" panose="00020600040101010101" pitchFamily="18" charset="-122"/>
                <a:sym typeface="阿里巴巴普惠体" panose="00020600040101010101" charset="-122"/>
              </a:endParaRPr>
            </a:p>
          </p:txBody>
        </p:sp>
      </p:grpSp>
      <p:sp>
        <p:nvSpPr>
          <p:cNvPr id="6" name="PA-矩形 1"/>
          <p:cNvSpPr txBox="1"/>
          <p:nvPr>
            <p:custDataLst>
              <p:tags r:id="rId2"/>
            </p:custDataLst>
          </p:nvPr>
        </p:nvSpPr>
        <p:spPr>
          <a:xfrm>
            <a:off x="1364604" y="3207201"/>
            <a:ext cx="5799168" cy="240476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zh-CN"/>
            </a:defPPr>
            <a:lvl1pPr marL="285750" indent="-285750">
              <a:lnSpc>
                <a:spcPct val="150000"/>
              </a:lnSpc>
              <a:buClr>
                <a:srgbClr val="DE5F6C"/>
              </a:buClr>
              <a:buFont typeface="Wingdings" panose="05000000000000000000" pitchFamily="2" charset="2"/>
              <a:buChar char="n"/>
              <a:defRPr sz="1600">
                <a:latin typeface="OPPOSans R" panose="00020600040101010101" pitchFamily="18" charset="-122"/>
                <a:ea typeface="OPPOSans R" panose="00020600040101010101" pitchFamily="18" charset="-122"/>
                <a:cs typeface="OPPOSans R" panose="00020600040101010101" pitchFamily="18" charset="-122"/>
              </a:defRPr>
            </a:lvl1pPr>
          </a:lstStyle>
          <a:p>
            <a:pPr>
              <a:lnSpc>
                <a:spcPct val="125000"/>
              </a:lnSpc>
              <a:spcAft>
                <a:spcPts val="1000"/>
              </a:spcAft>
              <a:buClr>
                <a:schemeClr val="tx1">
                  <a:lumMod val="85000"/>
                  <a:lumOff val="15000"/>
                </a:schemeClr>
              </a:buClr>
              <a:buFont typeface="Wingdings" panose="05000000000000000000" pitchFamily="2" charset="2"/>
              <a:buChar char="l"/>
            </a:pPr>
            <a:r>
              <a:rPr lang="zh-CN" altLang="en-US" sz="1800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charset="-122"/>
                <a:ea typeface="阿里巴巴普惠体" panose="00020600040101010101" charset="-122"/>
                <a:cs typeface="阿里巴巴普惠体" panose="00020600040101010101" charset="-122"/>
                <a:sym typeface="阿里巴巴普惠体" panose="00020600040101010101" charset="-122"/>
              </a:rPr>
              <a:t>制定一个切实可行的计划计划是实现目标的前提，没有计划</a:t>
            </a:r>
            <a:r>
              <a:rPr lang="en-US" altLang="zh-CN" sz="1800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charset="-122"/>
                <a:ea typeface="阿里巴巴普惠体" panose="00020600040101010101" charset="-122"/>
                <a:cs typeface="阿里巴巴普惠体" panose="00020600040101010101" charset="-122"/>
                <a:sym typeface="阿里巴巴普惠体" panose="00020600040101010101" charset="-122"/>
              </a:rPr>
              <a:t>,</a:t>
            </a:r>
            <a:r>
              <a:rPr lang="zh-CN" altLang="en-US" sz="1800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charset="-122"/>
                <a:ea typeface="阿里巴巴普惠体" panose="00020600040101010101" charset="-122"/>
                <a:cs typeface="阿里巴巴普惠体" panose="00020600040101010101" charset="-122"/>
                <a:sym typeface="阿里巴巴普惠体" panose="00020600040101010101" charset="-122"/>
              </a:rPr>
              <a:t>目标就成了水上浮萍，没有根基。</a:t>
            </a:r>
            <a:endParaRPr lang="en-US" altLang="zh-CN" sz="1800">
              <a:solidFill>
                <a:schemeClr val="tx1">
                  <a:lumMod val="75000"/>
                  <a:lumOff val="25000"/>
                </a:schemeClr>
              </a:solidFill>
              <a:latin typeface="阿里巴巴普惠体" panose="00020600040101010101" charset="-122"/>
              <a:ea typeface="阿里巴巴普惠体" panose="00020600040101010101" charset="-122"/>
              <a:cs typeface="阿里巴巴普惠体" panose="00020600040101010101" charset="-122"/>
              <a:sym typeface="阿里巴巴普惠体" panose="00020600040101010101" charset="-122"/>
            </a:endParaRPr>
          </a:p>
          <a:p>
            <a:pPr>
              <a:lnSpc>
                <a:spcPct val="125000"/>
              </a:lnSpc>
              <a:spcAft>
                <a:spcPts val="1000"/>
              </a:spcAft>
              <a:buClr>
                <a:schemeClr val="tx1">
                  <a:lumMod val="85000"/>
                  <a:lumOff val="15000"/>
                </a:schemeClr>
              </a:buClr>
              <a:buFont typeface="Wingdings" panose="05000000000000000000" pitchFamily="2" charset="2"/>
              <a:buChar char="l"/>
            </a:pPr>
            <a:r>
              <a:rPr lang="zh-CN" altLang="en-US" sz="1800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charset="-122"/>
                <a:ea typeface="阿里巴巴普惠体" panose="00020600040101010101" charset="-122"/>
                <a:cs typeface="阿里巴巴普惠体" panose="00020600040101010101" charset="-122"/>
                <a:sym typeface="阿里巴巴普惠体" panose="00020600040101010101" charset="-122"/>
              </a:rPr>
              <a:t>做事没有计划，结果不是“眉毛胡子一把抓”，就是“盲人摸象”一样，只见树木，不见森林。</a:t>
            </a:r>
            <a:endParaRPr lang="en-US" altLang="zh-CN" sz="1800">
              <a:solidFill>
                <a:schemeClr val="tx1">
                  <a:lumMod val="75000"/>
                  <a:lumOff val="25000"/>
                </a:schemeClr>
              </a:solidFill>
              <a:latin typeface="阿里巴巴普惠体" panose="00020600040101010101" charset="-122"/>
              <a:ea typeface="阿里巴巴普惠体" panose="00020600040101010101" charset="-122"/>
              <a:cs typeface="阿里巴巴普惠体" panose="00020600040101010101" charset="-122"/>
              <a:sym typeface="阿里巴巴普惠体" panose="00020600040101010101" charset="-122"/>
            </a:endParaRPr>
          </a:p>
          <a:p>
            <a:pPr>
              <a:lnSpc>
                <a:spcPct val="125000"/>
              </a:lnSpc>
              <a:spcAft>
                <a:spcPts val="1000"/>
              </a:spcAft>
              <a:buClr>
                <a:schemeClr val="tx1">
                  <a:lumMod val="85000"/>
                  <a:lumOff val="15000"/>
                </a:schemeClr>
              </a:buClr>
              <a:buFont typeface="Wingdings" panose="05000000000000000000" pitchFamily="2" charset="2"/>
              <a:buChar char="l"/>
            </a:pPr>
            <a:r>
              <a:rPr lang="zh-CN" altLang="en-US" sz="1800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charset="-122"/>
                <a:ea typeface="阿里巴巴普惠体" panose="00020600040101010101" charset="-122"/>
                <a:cs typeface="阿里巴巴普惠体" panose="00020600040101010101" charset="-122"/>
                <a:sym typeface="阿里巴巴普惠体" panose="00020600040101010101" charset="-122"/>
              </a:rPr>
              <a:t>生活对于没有计划的人来说，就是“走一步看一步”</a:t>
            </a:r>
            <a:r>
              <a:rPr lang="en-US" altLang="zh-CN" sz="1800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charset="-122"/>
                <a:ea typeface="阿里巴巴普惠体" panose="00020600040101010101" charset="-122"/>
                <a:cs typeface="阿里巴巴普惠体" panose="00020600040101010101" charset="-122"/>
                <a:sym typeface="阿里巴巴普惠体" panose="00020600040101010101" charset="-122"/>
              </a:rPr>
              <a:t>,“</a:t>
            </a:r>
            <a:r>
              <a:rPr lang="zh-CN" altLang="en-US" sz="1800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charset="-122"/>
                <a:ea typeface="阿里巴巴普惠体" panose="00020600040101010101" charset="-122"/>
                <a:cs typeface="阿里巴巴普惠体" panose="00020600040101010101" charset="-122"/>
                <a:sym typeface="阿里巴巴普惠体" panose="00020600040101010101" charset="-122"/>
              </a:rPr>
              <a:t>当一天和尚撞一天钟”。</a:t>
            </a:r>
            <a:endParaRPr lang="zh-CN" altLang="en-US" sz="1800">
              <a:solidFill>
                <a:schemeClr val="tx1">
                  <a:lumMod val="75000"/>
                  <a:lumOff val="25000"/>
                </a:schemeClr>
              </a:solidFill>
              <a:latin typeface="阿里巴巴普惠体" panose="00020600040101010101" charset="-122"/>
              <a:ea typeface="阿里巴巴普惠体" panose="00020600040101010101" charset="-122"/>
              <a:cs typeface="阿里巴巴普惠体" panose="00020600040101010101" charset="-122"/>
              <a:sym typeface="阿里巴巴普惠体" panose="00020600040101010101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>
          <a:xfrm>
            <a:off x="7804433" y="2317405"/>
            <a:ext cx="3294557" cy="3294557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125527" y="490942"/>
            <a:ext cx="609502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80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 Medium" panose="00020600040101010101" pitchFamily="18" charset="-122"/>
                <a:ea typeface="阿里巴巴普惠体 Medium" panose="00020600040101010101" pitchFamily="18" charset="-122"/>
                <a:cs typeface="阿里巴巴普惠体 Medium" panose="00020600040101010101" pitchFamily="18" charset="-122"/>
                <a:sym typeface="+mn-ea"/>
              </a:rPr>
              <a:t>调整心态 制定计划</a:t>
            </a:r>
            <a:endParaRPr lang="zh-CN" altLang="en-US" sz="2800">
              <a:solidFill>
                <a:schemeClr val="tx1">
                  <a:lumMod val="85000"/>
                  <a:lumOff val="15000"/>
                </a:schemeClr>
              </a:solidFill>
              <a:latin typeface="阿里巴巴普惠体 Medium" panose="00020600040101010101" pitchFamily="18" charset="-122"/>
              <a:ea typeface="阿里巴巴普惠体 Medium" panose="00020600040101010101" pitchFamily="18" charset="-122"/>
              <a:cs typeface="阿里巴巴普惠体 Medium" panose="00020600040101010101" pitchFamily="18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926174" y="2321928"/>
            <a:ext cx="4339650" cy="9869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>
                <a:latin typeface="OPPOSans R" panose="00020600040101010101" pitchFamily="18" charset="-122"/>
                <a:ea typeface="OPPOSans R" panose="00020600040101010101" pitchFamily="18" charset="-122"/>
                <a:cs typeface="OPPOSans R" panose="00020600040101010101" pitchFamily="18" charset="-122"/>
              </a:defRPr>
            </a:lvl1pPr>
          </a:lstStyle>
          <a:p>
            <a:pPr algn="ctr">
              <a:lnSpc>
                <a:spcPct val="125000"/>
              </a:lnSpc>
            </a:pPr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 Medium" panose="00020600040101010101" pitchFamily="18" charset="-122"/>
                <a:ea typeface="阿里巴巴普惠体 Medium" panose="00020600040101010101" pitchFamily="18" charset="-122"/>
                <a:cs typeface="阿里巴巴普惠体 Medium" panose="00020600040101010101" pitchFamily="18" charset="-122"/>
                <a:sym typeface="阿里巴巴普惠体" panose="00020600040101010101" charset="-122"/>
              </a:rPr>
              <a:t>笨鸟永远必须先飞</a:t>
            </a:r>
            <a:endParaRPr lang="en-US" altLang="zh-CN" sz="2400">
              <a:solidFill>
                <a:schemeClr val="tx1">
                  <a:lumMod val="75000"/>
                  <a:lumOff val="25000"/>
                </a:schemeClr>
              </a:solidFill>
              <a:latin typeface="阿里巴巴普惠体 Medium" panose="00020600040101010101" pitchFamily="18" charset="-122"/>
              <a:ea typeface="阿里巴巴普惠体 Medium" panose="00020600040101010101" pitchFamily="18" charset="-122"/>
              <a:cs typeface="阿里巴巴普惠体 Medium" panose="00020600040101010101" pitchFamily="18" charset="-122"/>
              <a:sym typeface="阿里巴巴普惠体" panose="00020600040101010101" charset="-122"/>
            </a:endParaRPr>
          </a:p>
          <a:p>
            <a:pPr algn="ctr">
              <a:lnSpc>
                <a:spcPct val="125000"/>
              </a:lnSpc>
            </a:pPr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 Medium" panose="00020600040101010101" pitchFamily="18" charset="-122"/>
                <a:ea typeface="阿里巴巴普惠体 Medium" panose="00020600040101010101" pitchFamily="18" charset="-122"/>
                <a:cs typeface="阿里巴巴普惠体 Medium" panose="00020600040101010101" pitchFamily="18" charset="-122"/>
                <a:sym typeface="阿里巴巴普惠体" panose="00020600040101010101" charset="-122"/>
              </a:rPr>
              <a:t>你认为自己是一般人吗</a:t>
            </a:r>
            <a:r>
              <a:rPr lang="en-US" altLang="zh-CN" sz="2400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 Medium" panose="00020600040101010101" pitchFamily="18" charset="-122"/>
                <a:ea typeface="阿里巴巴普惠体 Medium" panose="00020600040101010101" pitchFamily="18" charset="-122"/>
                <a:cs typeface="阿里巴巴普惠体 Medium" panose="00020600040101010101" pitchFamily="18" charset="-122"/>
                <a:sym typeface="阿里巴巴普惠体" panose="00020600040101010101" charset="-122"/>
              </a:rPr>
              <a:t>?</a:t>
            </a:r>
            <a:endParaRPr lang="en-US" altLang="zh-CN" sz="2400">
              <a:solidFill>
                <a:schemeClr val="tx1">
                  <a:lumMod val="75000"/>
                  <a:lumOff val="25000"/>
                </a:schemeClr>
              </a:solidFill>
              <a:latin typeface="阿里巴巴普惠体 Medium" panose="00020600040101010101" pitchFamily="18" charset="-122"/>
              <a:ea typeface="阿里巴巴普惠体 Medium" panose="00020600040101010101" pitchFamily="18" charset="-122"/>
              <a:cs typeface="阿里巴巴普惠体 Medium" panose="00020600040101010101" pitchFamily="18" charset="-122"/>
              <a:sym typeface="阿里巴巴普惠体" panose="0002060004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692163" y="3549136"/>
            <a:ext cx="2807671" cy="170251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3200">
                <a:solidFill>
                  <a:srgbClr val="1D4573"/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OPPOSans B" panose="00020600040101010101" pitchFamily="18" charset="-122"/>
              </a:defRPr>
            </a:lvl1pPr>
          </a:lstStyle>
          <a:p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 Medium" panose="00020600040101010101" pitchFamily="18" charset="-122"/>
                <a:ea typeface="阿里巴巴普惠体 Medium" panose="00020600040101010101" pitchFamily="18" charset="-122"/>
                <a:cs typeface="阿里巴巴普惠体 Medium" panose="00020600040101010101" pitchFamily="18" charset="-122"/>
                <a:sym typeface="阿里巴巴普惠体" panose="00020600040101010101" charset="-122"/>
              </a:rPr>
              <a:t>前有堵截,</a:t>
            </a:r>
            <a:endParaRPr lang="en-US" altLang="zh-CN" sz="2400">
              <a:solidFill>
                <a:schemeClr val="tx1">
                  <a:lumMod val="75000"/>
                  <a:lumOff val="25000"/>
                </a:schemeClr>
              </a:solidFill>
              <a:latin typeface="阿里巴巴普惠体 Medium" panose="00020600040101010101" pitchFamily="18" charset="-122"/>
              <a:ea typeface="阿里巴巴普惠体 Medium" panose="00020600040101010101" pitchFamily="18" charset="-122"/>
              <a:cs typeface="阿里巴巴普惠体 Medium" panose="00020600040101010101" pitchFamily="18" charset="-122"/>
              <a:sym typeface="阿里巴巴普惠体" panose="00020600040101010101" charset="-122"/>
            </a:endParaRPr>
          </a:p>
          <a:p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 Medium" panose="00020600040101010101" pitchFamily="18" charset="-122"/>
                <a:ea typeface="阿里巴巴普惠体 Medium" panose="00020600040101010101" pitchFamily="18" charset="-122"/>
                <a:cs typeface="阿里巴巴普惠体 Medium" panose="00020600040101010101" pitchFamily="18" charset="-122"/>
                <a:sym typeface="阿里巴巴普惠体" panose="00020600040101010101" charset="-122"/>
              </a:rPr>
              <a:t>后有追兵,</a:t>
            </a:r>
            <a:endParaRPr lang="en-US" altLang="zh-CN" sz="2400">
              <a:solidFill>
                <a:schemeClr val="tx1">
                  <a:lumMod val="75000"/>
                  <a:lumOff val="25000"/>
                </a:schemeClr>
              </a:solidFill>
              <a:latin typeface="阿里巴巴普惠体 Medium" panose="00020600040101010101" pitchFamily="18" charset="-122"/>
              <a:ea typeface="阿里巴巴普惠体 Medium" panose="00020600040101010101" pitchFamily="18" charset="-122"/>
              <a:cs typeface="阿里巴巴普惠体 Medium" panose="00020600040101010101" pitchFamily="18" charset="-122"/>
              <a:sym typeface="阿里巴巴普惠体" panose="00020600040101010101" charset="-122"/>
            </a:endParaRPr>
          </a:p>
          <a:p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 Medium" panose="00020600040101010101" pitchFamily="18" charset="-122"/>
                <a:ea typeface="阿里巴巴普惠体 Medium" panose="00020600040101010101" pitchFamily="18" charset="-122"/>
                <a:cs typeface="阿里巴巴普惠体 Medium" panose="00020600040101010101" pitchFamily="18" charset="-122"/>
                <a:sym typeface="阿里巴巴普惠体" panose="00020600040101010101" charset="-122"/>
              </a:rPr>
              <a:t>你能做的只有奔跑</a:t>
            </a:r>
            <a:endParaRPr lang="zh-CN" altLang="en-US" sz="2400">
              <a:solidFill>
                <a:schemeClr val="tx1">
                  <a:lumMod val="75000"/>
                  <a:lumOff val="25000"/>
                </a:schemeClr>
              </a:solidFill>
              <a:latin typeface="阿里巴巴普惠体 Medium" panose="00020600040101010101" pitchFamily="18" charset="-122"/>
              <a:ea typeface="阿里巴巴普惠体 Medium" panose="00020600040101010101" pitchFamily="18" charset="-122"/>
              <a:cs typeface="阿里巴巴普惠体 Medium" panose="00020600040101010101" pitchFamily="18" charset="-122"/>
              <a:sym typeface="阿里巴巴普惠体" panose="00020600040101010101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81" r="19681"/>
          <a:stretch>
            <a:fillRect/>
          </a:stretch>
        </p:blipFill>
        <p:spPr>
          <a:xfrm>
            <a:off x="8265824" y="2321927"/>
            <a:ext cx="3093139" cy="3093139"/>
          </a:xfrm>
          <a:prstGeom prst="ellipse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>
          <a:xfrm>
            <a:off x="833035" y="2321928"/>
            <a:ext cx="3093139" cy="3093139"/>
          </a:xfrm>
          <a:prstGeom prst="ellips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475825" y="1563995"/>
            <a:ext cx="1260339" cy="1112426"/>
            <a:chOff x="5403373" y="1211433"/>
            <a:chExt cx="1260339" cy="1112426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03373" y="1211433"/>
              <a:ext cx="1260339" cy="1112426"/>
            </a:xfrm>
            <a:prstGeom prst="rect">
              <a:avLst/>
            </a:prstGeom>
          </p:spPr>
        </p:pic>
        <p:sp>
          <p:nvSpPr>
            <p:cNvPr id="7" name="文本框 6"/>
            <p:cNvSpPr txBox="1"/>
            <p:nvPr/>
          </p:nvSpPr>
          <p:spPr>
            <a:xfrm>
              <a:off x="5671265" y="1434086"/>
              <a:ext cx="689612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4000">
                  <a:solidFill>
                    <a:schemeClr val="bg1"/>
                  </a:solidFill>
                  <a:latin typeface="阿里巴巴普惠体" panose="00020600040101010101" charset="-122"/>
                  <a:ea typeface="阿里巴巴普惠体" panose="00020600040101010101" charset="-122"/>
                  <a:cs typeface="阿里巴巴普惠体" panose="00020600040101010101" charset="-122"/>
                </a:rPr>
                <a:t>肆</a:t>
              </a:r>
              <a:endParaRPr lang="zh-CN" altLang="en-US" sz="4000">
                <a:solidFill>
                  <a:schemeClr val="bg1"/>
                </a:solidFill>
                <a:latin typeface="阿里巴巴普惠体" panose="00020600040101010101" charset="-122"/>
                <a:ea typeface="阿里巴巴普惠体" panose="00020600040101010101" charset="-122"/>
                <a:cs typeface="阿里巴巴普惠体" panose="00020600040101010101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099235" y="3132644"/>
            <a:ext cx="10033517" cy="1926000"/>
            <a:chOff x="1099235" y="3132644"/>
            <a:chExt cx="10033517" cy="1926000"/>
          </a:xfrm>
        </p:grpSpPr>
        <p:sp>
          <p:nvSpPr>
            <p:cNvPr id="9" name="文本框 8"/>
            <p:cNvSpPr txBox="1"/>
            <p:nvPr/>
          </p:nvSpPr>
          <p:spPr>
            <a:xfrm>
              <a:off x="1099235" y="3132644"/>
              <a:ext cx="10033517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9600">
                  <a:solidFill>
                    <a:schemeClr val="tx1">
                      <a:lumMod val="85000"/>
                      <a:lumOff val="15000"/>
                    </a:schemeClr>
                  </a:solidFill>
                  <a:latin typeface="Aa等风的人 (非商业使用)" panose="02010600010101010101" pitchFamily="2" charset="-122"/>
                  <a:ea typeface="Aa等风的人 (非商业使用)" panose="02010600010101010101" pitchFamily="2" charset="-122"/>
                </a:rPr>
                <a:t>高效学习</a:t>
              </a:r>
              <a:r>
                <a:rPr lang="zh-CN" altLang="en-US" sz="960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a等风的人 (非商业使用)" panose="02010600010101010101" pitchFamily="2" charset="-122"/>
                  <a:ea typeface="Aa等风的人 (非商业使用)" panose="02010600010101010101" pitchFamily="2" charset="-122"/>
                </a:rPr>
                <a:t>迎战中考</a:t>
              </a:r>
              <a:endParaRPr lang="zh-CN" altLang="en-US" sz="9600">
                <a:solidFill>
                  <a:schemeClr val="tx1">
                    <a:lumMod val="85000"/>
                    <a:lumOff val="15000"/>
                  </a:schemeClr>
                </a:solidFill>
                <a:latin typeface="Aa等风的人 (非商业使用)" panose="02010600010101010101" pitchFamily="2" charset="-122"/>
                <a:ea typeface="Aa等风的人 (非商业使用)" panose="02010600010101010101" pitchFamily="2" charset="-122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3320760" y="4593580"/>
              <a:ext cx="5590461" cy="4650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zh-CN" altLang="en-US" sz="1000" i="0">
                  <a:solidFill>
                    <a:schemeClr val="bg1">
                      <a:lumMod val="50000"/>
                    </a:schemeClr>
                  </a:solidFill>
                  <a:effectLst/>
                  <a:latin typeface="阿里巴巴普惠体" panose="00020600040101010101" charset="-122"/>
                  <a:ea typeface="阿里巴巴普惠体" panose="00020600040101010101" charset="-122"/>
                  <a:cs typeface="阿里巴巴普惠体" panose="00020600040101010101" charset="-122"/>
                </a:rPr>
                <a:t>校园是唤醒梦想的地方</a:t>
              </a:r>
              <a:r>
                <a:rPr lang="zh-CN" altLang="en-US" sz="1000">
                  <a:solidFill>
                    <a:schemeClr val="bg1">
                      <a:lumMod val="50000"/>
                    </a:schemeClr>
                  </a:solidFill>
                  <a:latin typeface="阿里巴巴普惠体" panose="00020600040101010101" charset="-122"/>
                  <a:ea typeface="阿里巴巴普惠体" panose="00020600040101010101" charset="-122"/>
                  <a:cs typeface="阿里巴巴普惠体" panose="00020600040101010101" charset="-122"/>
                </a:rPr>
                <a:t>，</a:t>
              </a:r>
              <a:r>
                <a:rPr lang="zh-CN" altLang="en-US" sz="1000" i="0">
                  <a:solidFill>
                    <a:schemeClr val="bg1">
                      <a:lumMod val="50000"/>
                    </a:schemeClr>
                  </a:solidFill>
                  <a:effectLst/>
                  <a:latin typeface="阿里巴巴普惠体" panose="00020600040101010101" charset="-122"/>
                  <a:ea typeface="阿里巴巴普惠体" panose="00020600040101010101" charset="-122"/>
                  <a:cs typeface="阿里巴巴普惠体" panose="00020600040101010101" charset="-122"/>
                </a:rPr>
                <a:t>无论是清晨的与书声为伴，还是晚自习的埋头苦干，坚持不懈日积月累，终会离梦想越来越近。</a:t>
              </a:r>
              <a:endParaRPr lang="zh-CN" altLang="en-US" sz="1000" i="0">
                <a:solidFill>
                  <a:schemeClr val="bg1">
                    <a:lumMod val="50000"/>
                  </a:schemeClr>
                </a:solidFill>
                <a:effectLst/>
                <a:latin typeface="阿里巴巴普惠体" panose="00020600040101010101" charset="-122"/>
                <a:ea typeface="阿里巴巴普惠体" panose="00020600040101010101" charset="-122"/>
                <a:cs typeface="阿里巴巴普惠体" panose="00020600040101010101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125527" y="490942"/>
            <a:ext cx="609502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80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 Medium" panose="00020600040101010101" pitchFamily="18" charset="-122"/>
                <a:ea typeface="阿里巴巴普惠体 Medium" panose="00020600040101010101" pitchFamily="18" charset="-122"/>
                <a:cs typeface="阿里巴巴普惠体 Medium" panose="00020600040101010101" pitchFamily="18" charset="-122"/>
                <a:sym typeface="+mn-ea"/>
              </a:rPr>
              <a:t>高效学习 </a:t>
            </a:r>
            <a:r>
              <a:rPr lang="zh-CN" altLang="en-US" sz="2800" smtClean="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 Medium" panose="00020600040101010101" pitchFamily="18" charset="-122"/>
                <a:ea typeface="阿里巴巴普惠体 Medium" panose="00020600040101010101" pitchFamily="18" charset="-122"/>
                <a:cs typeface="阿里巴巴普惠体 Medium" panose="00020600040101010101" pitchFamily="18" charset="-122"/>
                <a:sym typeface="+mn-ea"/>
              </a:rPr>
              <a:t>迎战中考</a:t>
            </a:r>
            <a:endParaRPr lang="zh-CN" altLang="en-US" sz="2800">
              <a:solidFill>
                <a:schemeClr val="tx1">
                  <a:lumMod val="85000"/>
                  <a:lumOff val="15000"/>
                </a:schemeClr>
              </a:solidFill>
              <a:latin typeface="阿里巴巴普惠体 Medium" panose="00020600040101010101" pitchFamily="18" charset="-122"/>
              <a:ea typeface="阿里巴巴普惠体 Medium" panose="00020600040101010101" pitchFamily="18" charset="-122"/>
              <a:cs typeface="阿里巴巴普惠体 Medium" panose="00020600040101010101" pitchFamily="18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5000320" y="1699412"/>
            <a:ext cx="3053340" cy="798116"/>
            <a:chOff x="4716149" y="1720611"/>
            <a:chExt cx="3053340" cy="638392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9505" t="29724" b="55669"/>
            <a:stretch>
              <a:fillRect/>
            </a:stretch>
          </p:blipFill>
          <p:spPr>
            <a:xfrm>
              <a:off x="4716149" y="1720611"/>
              <a:ext cx="3053340" cy="638392"/>
            </a:xfrm>
            <a:prstGeom prst="rect">
              <a:avLst/>
            </a:prstGeom>
          </p:spPr>
        </p:pic>
        <p:sp>
          <p:nvSpPr>
            <p:cNvPr id="4" name="文本框 3"/>
            <p:cNvSpPr txBox="1"/>
            <p:nvPr/>
          </p:nvSpPr>
          <p:spPr>
            <a:xfrm>
              <a:off x="5500326" y="1900314"/>
              <a:ext cx="1191352" cy="3200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000">
                  <a:solidFill>
                    <a:schemeClr val="bg1"/>
                  </a:solidFill>
                  <a:latin typeface="阿里巴巴普惠体 Medium" panose="00020600040101010101" pitchFamily="18" charset="-122"/>
                  <a:ea typeface="阿里巴巴普惠体 Medium" panose="00020600040101010101" pitchFamily="18" charset="-122"/>
                  <a:cs typeface="阿里巴巴普惠体 Medium" panose="00020600040101010101" pitchFamily="18" charset="-122"/>
                </a:rPr>
                <a:t>夯实基础</a:t>
              </a:r>
              <a:endParaRPr lang="zh-CN" altLang="en-US" sz="2000">
                <a:solidFill>
                  <a:schemeClr val="bg1"/>
                </a:solidFill>
                <a:latin typeface="阿里巴巴普惠体 Medium" panose="00020600040101010101" pitchFamily="18" charset="-122"/>
                <a:ea typeface="阿里巴巴普惠体 Medium" panose="00020600040101010101" pitchFamily="18" charset="-122"/>
                <a:cs typeface="阿里巴巴普惠体 Medium" panose="00020600040101010101" pitchFamily="18" charset="-122"/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5134034" y="2905309"/>
            <a:ext cx="6252284" cy="322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lvl="0" indent="-285750" algn="l">
              <a:lnSpc>
                <a:spcPct val="125000"/>
              </a:lnSpc>
              <a:spcAft>
                <a:spcPts val="1000"/>
              </a:spcAft>
              <a:buSzTx/>
              <a:buFont typeface="Arial" panose="020B0604020202020204" pitchFamily="34" charset="0"/>
              <a:buChar char="•"/>
            </a:pPr>
            <a:r>
              <a:rPr lang="zh-CN" altLang="en-US" sz="1800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charset="-122"/>
                <a:ea typeface="阿里巴巴普惠体" panose="00020600040101010101" charset="-122"/>
                <a:cs typeface="阿里巴巴普惠体" panose="00020600040101010101" charset="-122"/>
                <a:sym typeface="阿里巴巴普惠体" panose="00020600040101010101" charset="-122"/>
              </a:rPr>
              <a:t>复习的根本在于基础。</a:t>
            </a:r>
            <a:endParaRPr lang="zh-CN" altLang="en-US" sz="1800">
              <a:solidFill>
                <a:schemeClr val="tx1">
                  <a:lumMod val="75000"/>
                  <a:lumOff val="25000"/>
                </a:schemeClr>
              </a:solidFill>
              <a:latin typeface="阿里巴巴普惠体" panose="00020600040101010101" charset="-122"/>
              <a:ea typeface="阿里巴巴普惠体" panose="00020600040101010101" charset="-122"/>
              <a:cs typeface="阿里巴巴普惠体" panose="00020600040101010101" charset="-122"/>
              <a:sym typeface="阿里巴巴普惠体" panose="00020600040101010101" charset="-122"/>
            </a:endParaRPr>
          </a:p>
          <a:p>
            <a:pPr marL="285750" lvl="0" indent="-285750" algn="l">
              <a:lnSpc>
                <a:spcPct val="125000"/>
              </a:lnSpc>
              <a:spcAft>
                <a:spcPts val="1000"/>
              </a:spcAft>
              <a:buSzTx/>
              <a:buFont typeface="Arial" panose="020B0604020202020204" pitchFamily="34" charset="0"/>
              <a:buChar char="•"/>
            </a:pPr>
            <a:r>
              <a:rPr lang="zh-CN" altLang="en-US" sz="1800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charset="-122"/>
                <a:ea typeface="阿里巴巴普惠体" panose="00020600040101010101" charset="-122"/>
                <a:cs typeface="阿里巴巴普惠体" panose="00020600040101010101" charset="-122"/>
                <a:sym typeface="阿里巴巴普惠体" panose="00020600040101010101" charset="-122"/>
              </a:rPr>
              <a:t>有句话说的好︰“基础不牢，地动山摇。”只有基础牢固，才能够获得更快更好地提升。</a:t>
            </a:r>
            <a:endParaRPr lang="zh-CN" altLang="en-US" sz="1800">
              <a:solidFill>
                <a:schemeClr val="tx1">
                  <a:lumMod val="75000"/>
                  <a:lumOff val="25000"/>
                </a:schemeClr>
              </a:solidFill>
              <a:latin typeface="阿里巴巴普惠体" panose="00020600040101010101" charset="-122"/>
              <a:ea typeface="阿里巴巴普惠体" panose="00020600040101010101" charset="-122"/>
              <a:cs typeface="阿里巴巴普惠体" panose="00020600040101010101" charset="-122"/>
              <a:sym typeface="阿里巴巴普惠体" panose="00020600040101010101" charset="-122"/>
            </a:endParaRPr>
          </a:p>
          <a:p>
            <a:pPr marL="285750" lvl="0" indent="-285750" algn="l">
              <a:lnSpc>
                <a:spcPct val="125000"/>
              </a:lnSpc>
              <a:spcAft>
                <a:spcPts val="1000"/>
              </a:spcAft>
              <a:buSzTx/>
              <a:buFont typeface="Arial" panose="020B0604020202020204" pitchFamily="34" charset="0"/>
              <a:buChar char="•"/>
            </a:pPr>
            <a:r>
              <a:rPr lang="zh-CN" altLang="en-US" sz="1800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charset="-122"/>
                <a:ea typeface="阿里巴巴普惠体" panose="00020600040101010101" charset="-122"/>
                <a:cs typeface="阿里巴巴普惠体" panose="00020600040101010101" charset="-122"/>
                <a:sym typeface="阿里巴巴普惠体" panose="00020600040101010101" charset="-122"/>
              </a:rPr>
              <a:t>历年来，很多同学忽视基础，认为复习就是题海战术，结果虽然刷了很多道题目，但是成绩却没有明显的提升，反而还会出现下滑。</a:t>
            </a:r>
            <a:endParaRPr lang="zh-CN" altLang="en-US" sz="1800">
              <a:solidFill>
                <a:schemeClr val="tx1">
                  <a:lumMod val="75000"/>
                  <a:lumOff val="25000"/>
                </a:schemeClr>
              </a:solidFill>
              <a:latin typeface="阿里巴巴普惠体" panose="00020600040101010101" charset="-122"/>
              <a:ea typeface="阿里巴巴普惠体" panose="00020600040101010101" charset="-122"/>
              <a:cs typeface="阿里巴巴普惠体" panose="00020600040101010101" charset="-122"/>
              <a:sym typeface="阿里巴巴普惠体" panose="00020600040101010101" charset="-122"/>
            </a:endParaRPr>
          </a:p>
          <a:p>
            <a:pPr marL="285750" lvl="0" indent="-285750" algn="l">
              <a:lnSpc>
                <a:spcPct val="125000"/>
              </a:lnSpc>
              <a:spcAft>
                <a:spcPts val="1000"/>
              </a:spcAft>
              <a:buSzTx/>
              <a:buFont typeface="Arial" panose="020B0604020202020204" pitchFamily="34" charset="0"/>
              <a:buChar char="•"/>
            </a:pPr>
            <a:r>
              <a:rPr lang="zh-CN" altLang="en-US" sz="1800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charset="-122"/>
                <a:ea typeface="阿里巴巴普惠体" panose="00020600040101010101" charset="-122"/>
                <a:cs typeface="阿里巴巴普惠体" panose="00020600040101010101" charset="-122"/>
                <a:sym typeface="阿里巴巴普惠体" panose="00020600040101010101" charset="-122"/>
              </a:rPr>
              <a:t>因此，在这里，希望同学们能够在复习的过程中重视基础，基础牢固了，很多问题其实也就迎刃而解了。</a:t>
            </a:r>
            <a:endParaRPr lang="zh-CN" altLang="en-US" sz="1800">
              <a:solidFill>
                <a:schemeClr val="tx1">
                  <a:lumMod val="75000"/>
                  <a:lumOff val="25000"/>
                </a:schemeClr>
              </a:solidFill>
              <a:latin typeface="阿里巴巴普惠体" panose="00020600040101010101" charset="-122"/>
              <a:ea typeface="阿里巴巴普惠体" panose="00020600040101010101" charset="-122"/>
              <a:cs typeface="阿里巴巴普惠体" panose="00020600040101010101" charset="-122"/>
              <a:sym typeface="阿里巴巴普惠体" panose="00020600040101010101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12" r="43202"/>
          <a:stretch>
            <a:fillRect/>
          </a:stretch>
        </p:blipFill>
        <p:spPr>
          <a:xfrm>
            <a:off x="1236187" y="2184406"/>
            <a:ext cx="3053340" cy="357055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125527" y="490942"/>
            <a:ext cx="609502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80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 Medium" panose="00020600040101010101" pitchFamily="18" charset="-122"/>
                <a:ea typeface="阿里巴巴普惠体 Medium" panose="00020600040101010101" pitchFamily="18" charset="-122"/>
                <a:cs typeface="阿里巴巴普惠体 Medium" panose="00020600040101010101" pitchFamily="18" charset="-122"/>
                <a:sym typeface="+mn-ea"/>
              </a:rPr>
              <a:t>高效学习 </a:t>
            </a:r>
            <a:r>
              <a:rPr lang="zh-CN" altLang="en-US" sz="2800" smtClean="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 Medium" panose="00020600040101010101" pitchFamily="18" charset="-122"/>
                <a:ea typeface="阿里巴巴普惠体 Medium" panose="00020600040101010101" pitchFamily="18" charset="-122"/>
                <a:cs typeface="阿里巴巴普惠体 Medium" panose="00020600040101010101" pitchFamily="18" charset="-122"/>
                <a:sym typeface="+mn-ea"/>
              </a:rPr>
              <a:t>迎战中考</a:t>
            </a:r>
            <a:endParaRPr lang="zh-CN" altLang="en-US" sz="2800">
              <a:solidFill>
                <a:schemeClr val="tx1">
                  <a:lumMod val="85000"/>
                  <a:lumOff val="15000"/>
                </a:schemeClr>
              </a:solidFill>
              <a:latin typeface="阿里巴巴普惠体 Medium" panose="00020600040101010101" pitchFamily="18" charset="-122"/>
              <a:ea typeface="阿里巴巴普惠体 Medium" panose="00020600040101010101" pitchFamily="18" charset="-122"/>
              <a:cs typeface="阿里巴巴普惠体 Medium" panose="00020600040101010101" pitchFamily="18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4726581" y="1452493"/>
            <a:ext cx="3053340" cy="798116"/>
            <a:chOff x="4716149" y="1720611"/>
            <a:chExt cx="3053340" cy="638392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9505" t="29724" b="55669"/>
            <a:stretch>
              <a:fillRect/>
            </a:stretch>
          </p:blipFill>
          <p:spPr>
            <a:xfrm>
              <a:off x="4716149" y="1720611"/>
              <a:ext cx="3053340" cy="638392"/>
            </a:xfrm>
            <a:prstGeom prst="rect">
              <a:avLst/>
            </a:prstGeom>
          </p:spPr>
        </p:pic>
        <p:sp>
          <p:nvSpPr>
            <p:cNvPr id="4" name="文本框 3"/>
            <p:cNvSpPr txBox="1"/>
            <p:nvPr/>
          </p:nvSpPr>
          <p:spPr>
            <a:xfrm>
              <a:off x="5500329" y="1900314"/>
              <a:ext cx="1191352" cy="3200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000">
                  <a:solidFill>
                    <a:schemeClr val="bg1"/>
                  </a:solidFill>
                  <a:latin typeface="阿里巴巴普惠体 Medium" panose="00020600040101010101" pitchFamily="18" charset="-122"/>
                  <a:ea typeface="阿里巴巴普惠体 Medium" panose="00020600040101010101" pitchFamily="18" charset="-122"/>
                  <a:cs typeface="阿里巴巴普惠体 Medium" panose="00020600040101010101" pitchFamily="18" charset="-122"/>
                </a:rPr>
                <a:t>查漏补缺</a:t>
              </a:r>
              <a:endParaRPr lang="zh-CN" altLang="en-US" sz="2000">
                <a:solidFill>
                  <a:schemeClr val="bg1"/>
                </a:solidFill>
                <a:latin typeface="阿里巴巴普惠体 Medium" panose="00020600040101010101" pitchFamily="18" charset="-122"/>
                <a:ea typeface="阿里巴巴普惠体 Medium" panose="00020600040101010101" pitchFamily="18" charset="-122"/>
                <a:cs typeface="阿里巴巴普惠体 Medium" panose="00020600040101010101" pitchFamily="18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1099611" y="2637614"/>
            <a:ext cx="2771103" cy="2274500"/>
            <a:chOff x="1401938" y="2637614"/>
            <a:chExt cx="2771103" cy="2274500"/>
          </a:xfrm>
        </p:grpSpPr>
        <p:sp>
          <p:nvSpPr>
            <p:cNvPr id="9" name="文本框 8"/>
            <p:cNvSpPr txBox="1"/>
            <p:nvPr/>
          </p:nvSpPr>
          <p:spPr>
            <a:xfrm>
              <a:off x="1401938" y="3110852"/>
              <a:ext cx="2771103" cy="180126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zh-CN" altLang="en-US" sz="1800">
                  <a:solidFill>
                    <a:schemeClr val="tx1">
                      <a:lumMod val="75000"/>
                      <a:lumOff val="25000"/>
                    </a:schemeClr>
                  </a:solidFill>
                  <a:latin typeface="阿里巴巴普惠体" panose="00020600040101010101" charset="-122"/>
                  <a:ea typeface="阿里巴巴普惠体" panose="00020600040101010101" charset="-122"/>
                  <a:cs typeface="阿里巴巴普惠体" panose="00020600040101010101" charset="-122"/>
                  <a:sym typeface="阿里巴巴普惠体" panose="00020600040101010101" charset="-122"/>
                </a:rPr>
                <a:t>要知道自己哪些内容还没有掌握自己为什么没有掌握这些内容。对于自己没有掌握的内容，要反复的加以强化</a:t>
              </a:r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2485162" y="2637614"/>
              <a:ext cx="60465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>
                  <a:solidFill>
                    <a:schemeClr val="tx1">
                      <a:lumMod val="85000"/>
                      <a:lumOff val="15000"/>
                    </a:schemeClr>
                  </a:solidFill>
                  <a:latin typeface="阿里巴巴普惠体 Medium" panose="00020600040101010101" pitchFamily="18" charset="-122"/>
                  <a:ea typeface="阿里巴巴普惠体 Medium" panose="00020600040101010101" pitchFamily="18" charset="-122"/>
                  <a:cs typeface="阿里巴巴普惠体 Medium" panose="00020600040101010101" pitchFamily="18" charset="-122"/>
                </a:rPr>
                <a:t>01</a:t>
              </a:r>
              <a:endParaRPr lang="zh-CN" altLang="en-US" sz="280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 Medium" panose="00020600040101010101" pitchFamily="18" charset="-122"/>
                <a:ea typeface="阿里巴巴普惠体 Medium" panose="00020600040101010101" pitchFamily="18" charset="-122"/>
                <a:cs typeface="阿里巴巴普惠体 Medium" panose="00020600040101010101" pitchFamily="18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4710448" y="5234107"/>
            <a:ext cx="2771103" cy="1221670"/>
            <a:chOff x="4867701" y="4838062"/>
            <a:chExt cx="2771103" cy="1221670"/>
          </a:xfrm>
        </p:grpSpPr>
        <p:sp>
          <p:nvSpPr>
            <p:cNvPr id="7" name="文本框 6"/>
            <p:cNvSpPr txBox="1"/>
            <p:nvPr/>
          </p:nvSpPr>
          <p:spPr>
            <a:xfrm>
              <a:off x="4867701" y="5297216"/>
              <a:ext cx="2771103" cy="7625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zh-CN" altLang="en-US" sz="1800">
                  <a:solidFill>
                    <a:schemeClr val="tx1">
                      <a:lumMod val="75000"/>
                      <a:lumOff val="25000"/>
                    </a:schemeClr>
                  </a:solidFill>
                  <a:latin typeface="阿里巴巴普惠体" panose="00020600040101010101" charset="-122"/>
                  <a:ea typeface="阿里巴巴普惠体" panose="00020600040101010101" charset="-122"/>
                  <a:cs typeface="阿里巴巴普惠体" panose="00020600040101010101" charset="-122"/>
                  <a:sym typeface="阿里巴巴普惠体" panose="00020600040101010101" charset="-122"/>
                </a:rPr>
                <a:t>在复习的过程中，要做到查漏补缺</a:t>
              </a:r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5950925" y="4838062"/>
              <a:ext cx="60465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>
                  <a:solidFill>
                    <a:schemeClr val="tx1">
                      <a:lumMod val="85000"/>
                      <a:lumOff val="15000"/>
                    </a:schemeClr>
                  </a:solidFill>
                  <a:latin typeface="阿里巴巴普惠体 Medium" panose="00020600040101010101" pitchFamily="18" charset="-122"/>
                  <a:ea typeface="阿里巴巴普惠体 Medium" panose="00020600040101010101" pitchFamily="18" charset="-122"/>
                  <a:cs typeface="阿里巴巴普惠体 Medium" panose="00020600040101010101" pitchFamily="18" charset="-122"/>
                </a:rPr>
                <a:t>02</a:t>
              </a:r>
              <a:endParaRPr lang="zh-CN" altLang="en-US" sz="280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 Medium" panose="00020600040101010101" pitchFamily="18" charset="-122"/>
                <a:ea typeface="阿里巴巴普惠体 Medium" panose="00020600040101010101" pitchFamily="18" charset="-122"/>
                <a:cs typeface="阿里巴巴普惠体 Medium" panose="00020600040101010101" pitchFamily="18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8321286" y="2637614"/>
            <a:ext cx="2771103" cy="2274500"/>
            <a:chOff x="8018961" y="2637614"/>
            <a:chExt cx="2771103" cy="2274500"/>
          </a:xfrm>
        </p:grpSpPr>
        <p:sp>
          <p:nvSpPr>
            <p:cNvPr id="11" name="文本框 10"/>
            <p:cNvSpPr txBox="1"/>
            <p:nvPr/>
          </p:nvSpPr>
          <p:spPr>
            <a:xfrm>
              <a:off x="8018961" y="3110852"/>
              <a:ext cx="2771103" cy="180126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zh-CN" altLang="en-US" sz="1800">
                  <a:solidFill>
                    <a:schemeClr val="tx1">
                      <a:lumMod val="75000"/>
                      <a:lumOff val="25000"/>
                    </a:schemeClr>
                  </a:solidFill>
                  <a:latin typeface="阿里巴巴普惠体" panose="00020600040101010101" charset="-122"/>
                  <a:ea typeface="阿里巴巴普惠体" panose="00020600040101010101" charset="-122"/>
                  <a:cs typeface="阿里巴巴普惠体" panose="00020600040101010101" charset="-122"/>
                  <a:sym typeface="阿里巴巴普惠体" panose="00020600040101010101" charset="-122"/>
                </a:rPr>
                <a:t>一方面强化知识，强化记忆，一方面寻找差错，弥补遗漏，以求更全面更深入地把握知识，提高自己的能力</a:t>
              </a:r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9102184" y="2637614"/>
              <a:ext cx="60465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>
                  <a:solidFill>
                    <a:schemeClr val="tx1">
                      <a:lumMod val="85000"/>
                      <a:lumOff val="15000"/>
                    </a:schemeClr>
                  </a:solidFill>
                  <a:latin typeface="阿里巴巴普惠体 Medium" panose="00020600040101010101" pitchFamily="18" charset="-122"/>
                  <a:ea typeface="阿里巴巴普惠体 Medium" panose="00020600040101010101" pitchFamily="18" charset="-122"/>
                  <a:cs typeface="阿里巴巴普惠体 Medium" panose="00020600040101010101" pitchFamily="18" charset="-122"/>
                </a:rPr>
                <a:t>03</a:t>
              </a:r>
              <a:endParaRPr lang="zh-CN" altLang="en-US" sz="280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 Medium" panose="00020600040101010101" pitchFamily="18" charset="-122"/>
                <a:ea typeface="阿里巴巴普惠体 Medium" panose="00020600040101010101" pitchFamily="18" charset="-122"/>
                <a:cs typeface="阿里巴巴普惠体 Medium" panose="00020600040101010101" pitchFamily="18" charset="-122"/>
              </a:endParaRPr>
            </a:p>
          </p:txBody>
        </p:sp>
      </p:grpSp>
      <p:pic>
        <p:nvPicPr>
          <p:cNvPr id="23" name="图片 2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7233" y="2579509"/>
            <a:ext cx="3637532" cy="2425021"/>
          </a:xfrm>
          <a:prstGeom prst="ellips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5306941" y="1644593"/>
            <a:ext cx="4419114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4400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 Medium" panose="00020600040101010101" pitchFamily="18" charset="-122"/>
                <a:ea typeface="阿里巴巴普惠体 Medium" panose="00020600040101010101" pitchFamily="18" charset="-122"/>
                <a:cs typeface="阿里巴巴普惠体 Medium" panose="00020600040101010101" pitchFamily="18" charset="-122"/>
              </a:rPr>
              <a:t>中</a:t>
            </a:r>
            <a:r>
              <a:rPr lang="zh-CN" altLang="en-US" sz="4400" smtClean="0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 Medium" panose="00020600040101010101" pitchFamily="18" charset="-122"/>
                <a:ea typeface="阿里巴巴普惠体 Medium" panose="00020600040101010101" pitchFamily="18" charset="-122"/>
                <a:cs typeface="阿里巴巴普惠体 Medium" panose="00020600040101010101" pitchFamily="18" charset="-122"/>
              </a:rPr>
              <a:t>考</a:t>
            </a:r>
            <a:r>
              <a:rPr lang="zh-CN" altLang="en-US" sz="4400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 Medium" panose="00020600040101010101" pitchFamily="18" charset="-122"/>
                <a:ea typeface="阿里巴巴普惠体 Medium" panose="00020600040101010101" pitchFamily="18" charset="-122"/>
                <a:cs typeface="阿里巴巴普惠体 Medium" panose="00020600040101010101" pitchFamily="18" charset="-122"/>
              </a:rPr>
              <a:t>倒计时</a:t>
            </a:r>
            <a:endParaRPr lang="zh-CN" altLang="en-US" sz="4400">
              <a:solidFill>
                <a:schemeClr val="tx1">
                  <a:lumMod val="75000"/>
                  <a:lumOff val="25000"/>
                </a:schemeClr>
              </a:solidFill>
              <a:latin typeface="阿里巴巴普惠体 Medium" panose="00020600040101010101" pitchFamily="18" charset="-122"/>
              <a:ea typeface="阿里巴巴普惠体 Medium" panose="00020600040101010101" pitchFamily="18" charset="-122"/>
              <a:cs typeface="阿里巴巴普惠体 Medium" panose="00020600040101010101" pitchFamily="18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6086542" y="2846538"/>
            <a:ext cx="4267351" cy="2183326"/>
            <a:chOff x="5876871" y="2730054"/>
            <a:chExt cx="4267351" cy="2183326"/>
          </a:xfrm>
        </p:grpSpPr>
        <p:grpSp>
          <p:nvGrpSpPr>
            <p:cNvPr id="11" name="组合 10"/>
            <p:cNvGrpSpPr/>
            <p:nvPr/>
          </p:nvGrpSpPr>
          <p:grpSpPr>
            <a:xfrm>
              <a:off x="5876871" y="2730054"/>
              <a:ext cx="3313244" cy="2183326"/>
              <a:chOff x="5876871" y="2730054"/>
              <a:chExt cx="3313244" cy="2183326"/>
            </a:xfrm>
          </p:grpSpPr>
          <p:pic>
            <p:nvPicPr>
              <p:cNvPr id="8" name="图片 7"/>
              <p:cNvPicPr>
                <a:picLocks noChangeAspect="1"/>
              </p:cNvPicPr>
              <p:nvPr/>
            </p:nvPicPr>
            <p:blipFill>
              <a:blip r:embed="rId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7331" t="22514" r="29663" b="26474"/>
              <a:stretch>
                <a:fillRect/>
              </a:stretch>
            </p:blipFill>
            <p:spPr>
              <a:xfrm>
                <a:off x="5876871" y="2730054"/>
                <a:ext cx="3313244" cy="2183326"/>
              </a:xfrm>
              <a:prstGeom prst="rect">
                <a:avLst/>
              </a:prstGeom>
            </p:spPr>
          </p:pic>
          <p:sp>
            <p:nvSpPr>
              <p:cNvPr id="9" name="文本框 8"/>
              <p:cNvSpPr txBox="1"/>
              <p:nvPr/>
            </p:nvSpPr>
            <p:spPr>
              <a:xfrm>
                <a:off x="6306047" y="2985992"/>
                <a:ext cx="792480" cy="156845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9600">
                    <a:solidFill>
                      <a:schemeClr val="bg1"/>
                    </a:solidFill>
                    <a:latin typeface="思源黑体 Heavy" panose="020B0A00000000000000" pitchFamily="34" charset="-122"/>
                    <a:ea typeface="思源黑体 Heavy" panose="020B0A00000000000000" pitchFamily="34" charset="-122"/>
                    <a:cs typeface="阿里巴巴普惠体 Medium" panose="00020600040101010101" pitchFamily="18" charset="-122"/>
                  </a:rPr>
                  <a:t>9</a:t>
                </a:r>
                <a:endParaRPr lang="en-US" altLang="zh-CN" sz="9600">
                  <a:solidFill>
                    <a:schemeClr val="bg1"/>
                  </a:solidFill>
                  <a:latin typeface="思源黑体 Heavy" panose="020B0A00000000000000" pitchFamily="34" charset="-122"/>
                  <a:ea typeface="思源黑体 Heavy" panose="020B0A00000000000000" pitchFamily="34" charset="-122"/>
                  <a:cs typeface="阿里巴巴普惠体 Medium" panose="00020600040101010101" pitchFamily="18" charset="-122"/>
                </a:endParaRPr>
              </a:p>
            </p:txBody>
          </p:sp>
          <p:sp>
            <p:nvSpPr>
              <p:cNvPr id="10" name="文本框 9"/>
              <p:cNvSpPr txBox="1"/>
              <p:nvPr/>
            </p:nvSpPr>
            <p:spPr>
              <a:xfrm>
                <a:off x="7940845" y="2967897"/>
                <a:ext cx="792480" cy="156845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9600">
                    <a:solidFill>
                      <a:schemeClr val="bg1"/>
                    </a:solidFill>
                    <a:latin typeface="思源黑体 Heavy" panose="020B0A00000000000000" pitchFamily="34" charset="-122"/>
                    <a:ea typeface="思源黑体 Heavy" panose="020B0A00000000000000" pitchFamily="34" charset="-122"/>
                    <a:cs typeface="阿里巴巴普惠体 Medium" panose="00020600040101010101" pitchFamily="18" charset="-122"/>
                  </a:rPr>
                  <a:t>8</a:t>
                </a:r>
                <a:endParaRPr lang="en-US" altLang="zh-CN" sz="9600">
                  <a:solidFill>
                    <a:schemeClr val="bg1"/>
                  </a:solidFill>
                  <a:latin typeface="思源黑体 Heavy" panose="020B0A00000000000000" pitchFamily="34" charset="-122"/>
                  <a:ea typeface="思源黑体 Heavy" panose="020B0A00000000000000" pitchFamily="34" charset="-122"/>
                  <a:cs typeface="阿里巴巴普惠体 Medium" panose="00020600040101010101" pitchFamily="18" charset="-122"/>
                </a:endParaRPr>
              </a:p>
            </p:txBody>
          </p:sp>
        </p:grpSp>
        <p:sp>
          <p:nvSpPr>
            <p:cNvPr id="12" name="文本框 11"/>
            <p:cNvSpPr txBox="1"/>
            <p:nvPr/>
          </p:nvSpPr>
          <p:spPr>
            <a:xfrm>
              <a:off x="9190115" y="3770822"/>
              <a:ext cx="954107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6000">
                  <a:solidFill>
                    <a:srgbClr val="FF0000"/>
                  </a:solidFill>
                  <a:latin typeface="阿里巴巴普惠体 Medium" panose="00020600040101010101" pitchFamily="18" charset="-122"/>
                  <a:ea typeface="阿里巴巴普惠体 Medium" panose="00020600040101010101" pitchFamily="18" charset="-122"/>
                  <a:cs typeface="阿里巴巴普惠体 Medium" panose="00020600040101010101" pitchFamily="18" charset="-122"/>
                </a:rPr>
                <a:t>天</a:t>
              </a:r>
              <a:endParaRPr lang="zh-CN" altLang="en-US" sz="6000">
                <a:solidFill>
                  <a:srgbClr val="FF0000"/>
                </a:solidFill>
                <a:latin typeface="阿里巴巴普惠体 Medium" panose="00020600040101010101" pitchFamily="18" charset="-122"/>
                <a:ea typeface="阿里巴巴普惠体 Medium" panose="00020600040101010101" pitchFamily="18" charset="-122"/>
                <a:cs typeface="阿里巴巴普惠体 Medium" panose="00020600040101010101" pitchFamily="18" charset="-122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1432744" y="846306"/>
            <a:ext cx="465379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smtClean="0"/>
              <a:t>近期考试频繁，</a:t>
            </a:r>
            <a:endParaRPr lang="en-US" altLang="zh-CN" sz="2800" smtClean="0"/>
          </a:p>
          <a:p>
            <a:r>
              <a:rPr lang="zh-CN" altLang="en-US" sz="2800" smtClean="0"/>
              <a:t>试题难易不定，</a:t>
            </a:r>
            <a:endParaRPr lang="en-US" altLang="zh-CN" sz="2800" smtClean="0"/>
          </a:p>
          <a:p>
            <a:r>
              <a:rPr lang="zh-CN" altLang="en-US" sz="2800" smtClean="0"/>
              <a:t>成绩忽高忽低，</a:t>
            </a:r>
            <a:endParaRPr lang="en-US" altLang="zh-CN" sz="2800" smtClean="0"/>
          </a:p>
          <a:p>
            <a:r>
              <a:rPr lang="zh-CN" altLang="en-US" sz="2800" smtClean="0"/>
              <a:t>同学们，</a:t>
            </a:r>
            <a:endParaRPr lang="en-US" altLang="zh-CN" sz="2800" smtClean="0"/>
          </a:p>
          <a:p>
            <a:r>
              <a:rPr lang="zh-CN" altLang="en-US" sz="2800" smtClean="0"/>
              <a:t>不要因为成绩不理想，</a:t>
            </a:r>
            <a:endParaRPr lang="en-US" altLang="zh-CN" sz="2800" smtClean="0"/>
          </a:p>
          <a:p>
            <a:r>
              <a:rPr lang="zh-CN" altLang="en-US" sz="2800" smtClean="0"/>
              <a:t>影响自己，</a:t>
            </a:r>
            <a:endParaRPr lang="en-US" altLang="zh-CN" sz="2800" smtClean="0"/>
          </a:p>
          <a:p>
            <a:r>
              <a:rPr lang="zh-CN" altLang="en-US" sz="2800" smtClean="0"/>
              <a:t>要正确看待，</a:t>
            </a:r>
            <a:endParaRPr lang="en-US" altLang="zh-CN" sz="2800" smtClean="0"/>
          </a:p>
          <a:p>
            <a:r>
              <a:rPr lang="zh-CN" altLang="en-US" sz="2800" smtClean="0"/>
              <a:t>保持良好的考试心态，</a:t>
            </a:r>
            <a:endParaRPr lang="en-US" altLang="zh-CN" sz="2800" smtClean="0"/>
          </a:p>
          <a:p>
            <a:r>
              <a:rPr lang="zh-CN" altLang="en-US" sz="2800" smtClean="0"/>
              <a:t>认真分析存在问题，</a:t>
            </a:r>
            <a:endParaRPr lang="en-US" altLang="zh-CN" sz="2800" smtClean="0"/>
          </a:p>
          <a:p>
            <a:r>
              <a:rPr lang="zh-CN" altLang="en-US" sz="2800" smtClean="0"/>
              <a:t>查缺补漏。</a:t>
            </a:r>
            <a:endParaRPr lang="zh-CN" altLang="en-US" sz="28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125527" y="490942"/>
            <a:ext cx="609502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80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 Medium" panose="00020600040101010101" pitchFamily="18" charset="-122"/>
                <a:ea typeface="阿里巴巴普惠体 Medium" panose="00020600040101010101" pitchFamily="18" charset="-122"/>
                <a:cs typeface="阿里巴巴普惠体 Medium" panose="00020600040101010101" pitchFamily="18" charset="-122"/>
                <a:sym typeface="+mn-ea"/>
              </a:rPr>
              <a:t>高效学习 </a:t>
            </a:r>
            <a:r>
              <a:rPr lang="zh-CN" altLang="en-US" sz="2800" smtClean="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 Medium" panose="00020600040101010101" pitchFamily="18" charset="-122"/>
                <a:ea typeface="阿里巴巴普惠体 Medium" panose="00020600040101010101" pitchFamily="18" charset="-122"/>
                <a:cs typeface="阿里巴巴普惠体 Medium" panose="00020600040101010101" pitchFamily="18" charset="-122"/>
                <a:sym typeface="+mn-ea"/>
              </a:rPr>
              <a:t>迎战中考</a:t>
            </a:r>
            <a:endParaRPr lang="zh-CN" altLang="en-US" sz="2800">
              <a:solidFill>
                <a:schemeClr val="tx1">
                  <a:lumMod val="85000"/>
                  <a:lumOff val="15000"/>
                </a:schemeClr>
              </a:solidFill>
              <a:latin typeface="阿里巴巴普惠体 Medium" panose="00020600040101010101" pitchFamily="18" charset="-122"/>
              <a:ea typeface="阿里巴巴普惠体 Medium" panose="00020600040101010101" pitchFamily="18" charset="-122"/>
              <a:cs typeface="阿里巴巴普惠体 Medium" panose="00020600040101010101" pitchFamily="18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119701" y="1656340"/>
            <a:ext cx="3053340" cy="798116"/>
            <a:chOff x="4716149" y="1720611"/>
            <a:chExt cx="3053340" cy="638392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9505" t="29724" b="55669"/>
            <a:stretch>
              <a:fillRect/>
            </a:stretch>
          </p:blipFill>
          <p:spPr>
            <a:xfrm>
              <a:off x="4716149" y="1720611"/>
              <a:ext cx="3053340" cy="638392"/>
            </a:xfrm>
            <a:prstGeom prst="rect">
              <a:avLst/>
            </a:prstGeom>
          </p:spPr>
        </p:pic>
        <p:sp>
          <p:nvSpPr>
            <p:cNvPr id="4" name="文本框 3"/>
            <p:cNvSpPr txBox="1"/>
            <p:nvPr/>
          </p:nvSpPr>
          <p:spPr>
            <a:xfrm>
              <a:off x="5505139" y="1900314"/>
              <a:ext cx="1181734" cy="3200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000">
                  <a:solidFill>
                    <a:schemeClr val="bg1"/>
                  </a:solidFill>
                  <a:latin typeface="阿里巴巴普惠体 Medium" panose="00020600040101010101" pitchFamily="18" charset="-122"/>
                  <a:ea typeface="阿里巴巴普惠体 Medium" panose="00020600040101010101" pitchFamily="18" charset="-122"/>
                  <a:cs typeface="阿里巴巴普惠体 Medium" panose="00020600040101010101" pitchFamily="18" charset="-122"/>
                </a:rPr>
                <a:t>重视纠错</a:t>
              </a:r>
              <a:endParaRPr lang="zh-CN" altLang="en-US" sz="2000">
                <a:solidFill>
                  <a:schemeClr val="bg1"/>
                </a:solidFill>
                <a:latin typeface="阿里巴巴普惠体 Medium" panose="00020600040101010101" pitchFamily="18" charset="-122"/>
                <a:ea typeface="阿里巴巴普惠体 Medium" panose="00020600040101010101" pitchFamily="18" charset="-122"/>
                <a:cs typeface="阿里巴巴普惠体 Medium" panose="00020600040101010101" pitchFamily="18" charset="-122"/>
              </a:endParaRP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1364320" y="2731537"/>
            <a:ext cx="5368459" cy="322549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zh-CN"/>
            </a:defPPr>
            <a:lvl1pPr marL="285750" indent="-285750">
              <a:lnSpc>
                <a:spcPct val="150000"/>
              </a:lnSpc>
              <a:buClr>
                <a:srgbClr val="DE5F6C"/>
              </a:buClr>
              <a:buFont typeface="Wingdings" panose="05000000000000000000" pitchFamily="2" charset="2"/>
              <a:buChar char="n"/>
              <a:defRPr sz="1600">
                <a:latin typeface="OPPOSans R" panose="00020600040101010101" pitchFamily="18" charset="-122"/>
                <a:ea typeface="OPPOSans R" panose="00020600040101010101" pitchFamily="18" charset="-122"/>
                <a:cs typeface="OPPOSans R" panose="00020600040101010101" pitchFamily="18" charset="-122"/>
              </a:defRPr>
            </a:lvl1pPr>
          </a:lstStyle>
          <a:p>
            <a:pPr lvl="0" algn="l">
              <a:lnSpc>
                <a:spcPct val="125000"/>
              </a:lnSpc>
              <a:spcAft>
                <a:spcPts val="1000"/>
              </a:spcAft>
              <a:buClr>
                <a:schemeClr val="tx1">
                  <a:lumMod val="85000"/>
                  <a:lumOff val="15000"/>
                </a:schemeClr>
              </a:buClr>
              <a:buSzTx/>
              <a:buFont typeface="Arial" panose="020B0604020202020204" pitchFamily="34" charset="0"/>
              <a:buChar char="•"/>
            </a:pPr>
            <a:r>
              <a:rPr lang="zh-CN" altLang="en-US" sz="1800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charset="-122"/>
                <a:ea typeface="阿里巴巴普惠体" panose="00020600040101010101" charset="-122"/>
                <a:cs typeface="阿里巴巴普惠体" panose="00020600040101010101" charset="-122"/>
                <a:sym typeface="阿里巴巴普惠体" panose="00020600040101010101" charset="-122"/>
              </a:rPr>
              <a:t>在同学们复习的过程之中，都会犯错。</a:t>
            </a:r>
            <a:endParaRPr lang="zh-CN" altLang="en-US" sz="1800">
              <a:solidFill>
                <a:schemeClr val="tx1">
                  <a:lumMod val="75000"/>
                  <a:lumOff val="25000"/>
                </a:schemeClr>
              </a:solidFill>
              <a:latin typeface="阿里巴巴普惠体" panose="00020600040101010101" charset="-122"/>
              <a:ea typeface="阿里巴巴普惠体" panose="00020600040101010101" charset="-122"/>
              <a:cs typeface="阿里巴巴普惠体" panose="00020600040101010101" charset="-122"/>
              <a:sym typeface="阿里巴巴普惠体" panose="00020600040101010101" charset="-122"/>
            </a:endParaRPr>
          </a:p>
          <a:p>
            <a:pPr lvl="0" algn="l">
              <a:lnSpc>
                <a:spcPct val="125000"/>
              </a:lnSpc>
              <a:spcAft>
                <a:spcPts val="1000"/>
              </a:spcAft>
              <a:buClr>
                <a:schemeClr val="tx1">
                  <a:lumMod val="85000"/>
                  <a:lumOff val="15000"/>
                </a:schemeClr>
              </a:buClr>
              <a:buSzTx/>
              <a:buFont typeface="Arial" panose="020B0604020202020204" pitchFamily="34" charset="0"/>
              <a:buChar char="•"/>
            </a:pPr>
            <a:r>
              <a:rPr lang="zh-CN" altLang="en-US" sz="1800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charset="-122"/>
                <a:ea typeface="阿里巴巴普惠体" panose="00020600040101010101" charset="-122"/>
                <a:cs typeface="阿里巴巴普惠体" panose="00020600040101010101" charset="-122"/>
                <a:sym typeface="阿里巴巴普惠体" panose="00020600040101010101" charset="-122"/>
              </a:rPr>
              <a:t>一些同学，对自己的错误没有太放在心上，结果造成了同样的错误多次出现。</a:t>
            </a:r>
            <a:endParaRPr lang="zh-CN" altLang="en-US" sz="1800">
              <a:solidFill>
                <a:schemeClr val="tx1">
                  <a:lumMod val="75000"/>
                  <a:lumOff val="25000"/>
                </a:schemeClr>
              </a:solidFill>
              <a:latin typeface="阿里巴巴普惠体" panose="00020600040101010101" charset="-122"/>
              <a:ea typeface="阿里巴巴普惠体" panose="00020600040101010101" charset="-122"/>
              <a:cs typeface="阿里巴巴普惠体" panose="00020600040101010101" charset="-122"/>
              <a:sym typeface="阿里巴巴普惠体" panose="00020600040101010101" charset="-122"/>
            </a:endParaRPr>
          </a:p>
          <a:p>
            <a:pPr lvl="0" algn="l">
              <a:lnSpc>
                <a:spcPct val="125000"/>
              </a:lnSpc>
              <a:spcAft>
                <a:spcPts val="1000"/>
              </a:spcAft>
              <a:buClr>
                <a:schemeClr val="tx1">
                  <a:lumMod val="85000"/>
                  <a:lumOff val="15000"/>
                </a:schemeClr>
              </a:buClr>
              <a:buSzTx/>
              <a:buFont typeface="Arial" panose="020B0604020202020204" pitchFamily="34" charset="0"/>
              <a:buChar char="•"/>
            </a:pPr>
            <a:r>
              <a:rPr lang="zh-CN" altLang="en-US" sz="1800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charset="-122"/>
                <a:ea typeface="阿里巴巴普惠体" panose="00020600040101010101" charset="-122"/>
                <a:cs typeface="阿里巴巴普惠体" panose="00020600040101010101" charset="-122"/>
                <a:sym typeface="阿里巴巴普惠体" panose="00020600040101010101" charset="-122"/>
              </a:rPr>
              <a:t>希望同学们能够及时整理和纠正自己的错误，要弄明白自己为什么会出错，自己下次应该如何避免犯类似的错误。</a:t>
            </a:r>
            <a:endParaRPr lang="zh-CN" altLang="en-US" sz="1800">
              <a:solidFill>
                <a:schemeClr val="tx1">
                  <a:lumMod val="75000"/>
                  <a:lumOff val="25000"/>
                </a:schemeClr>
              </a:solidFill>
              <a:latin typeface="阿里巴巴普惠体" panose="00020600040101010101" charset="-122"/>
              <a:ea typeface="阿里巴巴普惠体" panose="00020600040101010101" charset="-122"/>
              <a:cs typeface="阿里巴巴普惠体" panose="00020600040101010101" charset="-122"/>
              <a:sym typeface="阿里巴巴普惠体" panose="00020600040101010101" charset="-122"/>
            </a:endParaRPr>
          </a:p>
          <a:p>
            <a:pPr lvl="0" algn="l">
              <a:lnSpc>
                <a:spcPct val="125000"/>
              </a:lnSpc>
              <a:spcAft>
                <a:spcPts val="1000"/>
              </a:spcAft>
              <a:buClr>
                <a:schemeClr val="tx1">
                  <a:lumMod val="85000"/>
                  <a:lumOff val="15000"/>
                </a:schemeClr>
              </a:buClr>
              <a:buSzTx/>
              <a:buFont typeface="Arial" panose="020B0604020202020204" pitchFamily="34" charset="0"/>
              <a:buChar char="•"/>
            </a:pPr>
            <a:r>
              <a:rPr lang="zh-CN" altLang="en-US" sz="1800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charset="-122"/>
                <a:ea typeface="阿里巴巴普惠体" panose="00020600040101010101" charset="-122"/>
                <a:cs typeface="阿里巴巴普惠体" panose="00020600040101010101" charset="-122"/>
                <a:sym typeface="阿里巴巴普惠体" panose="00020600040101010101" charset="-122"/>
              </a:rPr>
              <a:t>这样长此以往的坚持下去，相信每位同学都能够有一个很大的提高!</a:t>
            </a:r>
            <a:endParaRPr lang="zh-CN" altLang="en-US" sz="1800">
              <a:solidFill>
                <a:schemeClr val="tx1">
                  <a:lumMod val="75000"/>
                  <a:lumOff val="25000"/>
                </a:schemeClr>
              </a:solidFill>
              <a:latin typeface="阿里巴巴普惠体" panose="00020600040101010101" charset="-122"/>
              <a:ea typeface="阿里巴巴普惠体" panose="00020600040101010101" charset="-122"/>
              <a:cs typeface="阿里巴巴普惠体" panose="00020600040101010101" charset="-122"/>
              <a:sym typeface="阿里巴巴普惠体" panose="00020600040101010101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37" r="16837"/>
          <a:stretch>
            <a:fillRect/>
          </a:stretch>
        </p:blipFill>
        <p:spPr>
          <a:xfrm>
            <a:off x="7353544" y="2351178"/>
            <a:ext cx="3605857" cy="3605857"/>
          </a:xfrm>
          <a:prstGeom prst="ellips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125527" y="490942"/>
            <a:ext cx="609502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80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 Medium" panose="00020600040101010101" pitchFamily="18" charset="-122"/>
                <a:ea typeface="阿里巴巴普惠体 Medium" panose="00020600040101010101" pitchFamily="18" charset="-122"/>
                <a:cs typeface="阿里巴巴普惠体 Medium" panose="00020600040101010101" pitchFamily="18" charset="-122"/>
                <a:sym typeface="+mn-ea"/>
              </a:rPr>
              <a:t>高效学习 </a:t>
            </a:r>
            <a:r>
              <a:rPr lang="zh-CN" altLang="en-US" sz="2800" smtClean="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 Medium" panose="00020600040101010101" pitchFamily="18" charset="-122"/>
                <a:ea typeface="阿里巴巴普惠体 Medium" panose="00020600040101010101" pitchFamily="18" charset="-122"/>
                <a:cs typeface="阿里巴巴普惠体 Medium" panose="00020600040101010101" pitchFamily="18" charset="-122"/>
                <a:sym typeface="+mn-ea"/>
              </a:rPr>
              <a:t>迎战中考</a:t>
            </a:r>
            <a:endParaRPr lang="zh-CN" altLang="en-US" sz="2800">
              <a:solidFill>
                <a:schemeClr val="tx1">
                  <a:lumMod val="85000"/>
                  <a:lumOff val="15000"/>
                </a:schemeClr>
              </a:solidFill>
              <a:latin typeface="阿里巴巴普惠体 Medium" panose="00020600040101010101" pitchFamily="18" charset="-122"/>
              <a:ea typeface="阿里巴巴普惠体 Medium" panose="00020600040101010101" pitchFamily="18" charset="-122"/>
              <a:cs typeface="阿里巴巴普惠体 Medium" panose="00020600040101010101" pitchFamily="18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4720756" y="1667493"/>
            <a:ext cx="3053340" cy="798116"/>
            <a:chOff x="4716149" y="1720611"/>
            <a:chExt cx="3053340" cy="638392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9505" t="29724" b="55669"/>
            <a:stretch>
              <a:fillRect/>
            </a:stretch>
          </p:blipFill>
          <p:spPr>
            <a:xfrm>
              <a:off x="4716149" y="1720611"/>
              <a:ext cx="3053340" cy="638392"/>
            </a:xfrm>
            <a:prstGeom prst="rect">
              <a:avLst/>
            </a:prstGeom>
          </p:spPr>
        </p:pic>
        <p:sp>
          <p:nvSpPr>
            <p:cNvPr id="4" name="文本框 3"/>
            <p:cNvSpPr txBox="1"/>
            <p:nvPr/>
          </p:nvSpPr>
          <p:spPr>
            <a:xfrm>
              <a:off x="5500329" y="1900314"/>
              <a:ext cx="1191352" cy="3200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000">
                  <a:solidFill>
                    <a:schemeClr val="bg1"/>
                  </a:solidFill>
                  <a:latin typeface="阿里巴巴普惠体 Medium" panose="00020600040101010101" pitchFamily="18" charset="-122"/>
                  <a:ea typeface="阿里巴巴普惠体 Medium" panose="00020600040101010101" pitchFamily="18" charset="-122"/>
                  <a:cs typeface="阿里巴巴普惠体 Medium" panose="00020600040101010101" pitchFamily="18" charset="-122"/>
                </a:rPr>
                <a:t>善于发问</a:t>
              </a:r>
              <a:endParaRPr lang="zh-CN" altLang="en-US" sz="2000">
                <a:solidFill>
                  <a:schemeClr val="bg1"/>
                </a:solidFill>
                <a:latin typeface="阿里巴巴普惠体 Medium" panose="00020600040101010101" pitchFamily="18" charset="-122"/>
                <a:ea typeface="阿里巴巴普惠体 Medium" panose="00020600040101010101" pitchFamily="18" charset="-122"/>
                <a:cs typeface="阿里巴巴普惠体 Medium" panose="00020600040101010101" pitchFamily="18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381793" y="3002456"/>
            <a:ext cx="4283123" cy="762516"/>
            <a:chOff x="1381793" y="3002456"/>
            <a:chExt cx="4283123" cy="762516"/>
          </a:xfrm>
        </p:grpSpPr>
        <p:sp>
          <p:nvSpPr>
            <p:cNvPr id="7" name="文本框 6"/>
            <p:cNvSpPr txBox="1"/>
            <p:nvPr/>
          </p:nvSpPr>
          <p:spPr>
            <a:xfrm>
              <a:off x="1381793" y="3002456"/>
              <a:ext cx="3678469" cy="7625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lnSpc>
                  <a:spcPct val="125000"/>
                </a:lnSpc>
              </a:pPr>
              <a:r>
                <a:rPr lang="zh-CN" altLang="en-US" sz="1800">
                  <a:solidFill>
                    <a:schemeClr val="tx1">
                      <a:lumMod val="75000"/>
                      <a:lumOff val="25000"/>
                    </a:schemeClr>
                  </a:solidFill>
                  <a:latin typeface="阿里巴巴普惠体" panose="00020600040101010101" charset="-122"/>
                  <a:ea typeface="阿里巴巴普惠体" panose="00020600040101010101" charset="-122"/>
                  <a:cs typeface="阿里巴巴普惠体" panose="00020600040101010101" charset="-122"/>
                  <a:sym typeface="阿里巴巴普惠体" panose="00020600040101010101" charset="-122"/>
                </a:rPr>
                <a:t>同学们在复习过程中，遇到问题要及时和老师，同学进行交流</a:t>
              </a:r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5060262" y="3167390"/>
              <a:ext cx="60465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>
                  <a:solidFill>
                    <a:schemeClr val="tx1">
                      <a:lumMod val="85000"/>
                      <a:lumOff val="15000"/>
                    </a:schemeClr>
                  </a:solidFill>
                  <a:latin typeface="阿里巴巴普惠体 Medium" panose="00020600040101010101" pitchFamily="18" charset="-122"/>
                  <a:ea typeface="阿里巴巴普惠体 Medium" panose="00020600040101010101" pitchFamily="18" charset="-122"/>
                  <a:cs typeface="阿里巴巴普惠体 Medium" panose="00020600040101010101" pitchFamily="18" charset="-122"/>
                </a:rPr>
                <a:t>01</a:t>
              </a:r>
              <a:endParaRPr lang="zh-CN" altLang="en-US" sz="280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 Medium" panose="00020600040101010101" pitchFamily="18" charset="-122"/>
                <a:ea typeface="阿里巴巴普惠体 Medium" panose="00020600040101010101" pitchFamily="18" charset="-122"/>
                <a:cs typeface="阿里巴巴普惠体 Medium" panose="00020600040101010101" pitchFamily="18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6527086" y="3002456"/>
            <a:ext cx="4283121" cy="762516"/>
            <a:chOff x="6527086" y="3002456"/>
            <a:chExt cx="4283121" cy="762516"/>
          </a:xfrm>
        </p:grpSpPr>
        <p:sp>
          <p:nvSpPr>
            <p:cNvPr id="9" name="文本框 8"/>
            <p:cNvSpPr txBox="1"/>
            <p:nvPr/>
          </p:nvSpPr>
          <p:spPr>
            <a:xfrm>
              <a:off x="7131738" y="3002456"/>
              <a:ext cx="3678469" cy="7625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sz="1800">
                  <a:solidFill>
                    <a:schemeClr val="tx1">
                      <a:lumMod val="75000"/>
                      <a:lumOff val="25000"/>
                    </a:schemeClr>
                  </a:solidFill>
                  <a:latin typeface="阿里巴巴普惠体" panose="00020600040101010101" charset="-122"/>
                  <a:ea typeface="阿里巴巴普惠体" panose="00020600040101010101" charset="-122"/>
                  <a:cs typeface="阿里巴巴普惠体" panose="00020600040101010101" charset="-122"/>
                  <a:sym typeface="阿里巴巴普惠体" panose="00020600040101010101" charset="-122"/>
                </a:rPr>
                <a:t>要善于问问题。多问实际上也是一种思考的体现</a:t>
              </a:r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6527086" y="3167390"/>
              <a:ext cx="60465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>
                  <a:solidFill>
                    <a:schemeClr val="tx1">
                      <a:lumMod val="85000"/>
                      <a:lumOff val="15000"/>
                    </a:schemeClr>
                  </a:solidFill>
                  <a:latin typeface="阿里巴巴普惠体 Medium" panose="00020600040101010101" pitchFamily="18" charset="-122"/>
                  <a:ea typeface="阿里巴巴普惠体 Medium" panose="00020600040101010101" pitchFamily="18" charset="-122"/>
                  <a:cs typeface="阿里巴巴普惠体 Medium" panose="00020600040101010101" pitchFamily="18" charset="-122"/>
                </a:rPr>
                <a:t>02</a:t>
              </a:r>
              <a:endParaRPr lang="zh-CN" altLang="en-US" sz="280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 Medium" panose="00020600040101010101" pitchFamily="18" charset="-122"/>
                <a:ea typeface="阿里巴巴普惠体 Medium" panose="00020600040101010101" pitchFamily="18" charset="-122"/>
                <a:cs typeface="阿里巴巴普惠体 Medium" panose="00020600040101010101" pitchFamily="18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1381793" y="4238903"/>
            <a:ext cx="4283122" cy="1455014"/>
            <a:chOff x="1381793" y="4238903"/>
            <a:chExt cx="4283122" cy="1455014"/>
          </a:xfrm>
        </p:grpSpPr>
        <p:sp>
          <p:nvSpPr>
            <p:cNvPr id="13" name="文本框 12"/>
            <p:cNvSpPr txBox="1"/>
            <p:nvPr/>
          </p:nvSpPr>
          <p:spPr>
            <a:xfrm>
              <a:off x="1381793" y="4238903"/>
              <a:ext cx="3678469" cy="145501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lnSpc>
                  <a:spcPct val="125000"/>
                </a:lnSpc>
              </a:pPr>
              <a:r>
                <a:rPr lang="zh-CN" altLang="en-US" sz="1800">
                  <a:solidFill>
                    <a:schemeClr val="tx1">
                      <a:lumMod val="75000"/>
                      <a:lumOff val="25000"/>
                    </a:schemeClr>
                  </a:solidFill>
                  <a:latin typeface="阿里巴巴普惠体" panose="00020600040101010101" charset="-122"/>
                  <a:ea typeface="阿里巴巴普惠体" panose="00020600040101010101" charset="-122"/>
                  <a:cs typeface="阿里巴巴普惠体" panose="00020600040101010101" charset="-122"/>
                  <a:sym typeface="阿里巴巴普惠体" panose="00020600040101010101" charset="-122"/>
                </a:rPr>
                <a:t>好的发问应该是和老师共同探讨的过程，把自己的思路和老师分享，再通过老师的解答来发现自己思考方向出现了什么样的偏差</a:t>
              </a:r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5060262" y="4531675"/>
              <a:ext cx="60465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>
                  <a:solidFill>
                    <a:schemeClr val="tx1">
                      <a:lumMod val="85000"/>
                      <a:lumOff val="15000"/>
                    </a:schemeClr>
                  </a:solidFill>
                  <a:latin typeface="阿里巴巴普惠体 Medium" panose="00020600040101010101" pitchFamily="18" charset="-122"/>
                  <a:ea typeface="阿里巴巴普惠体 Medium" panose="00020600040101010101" pitchFamily="18" charset="-122"/>
                  <a:cs typeface="阿里巴巴普惠体 Medium" panose="00020600040101010101" pitchFamily="18" charset="-122"/>
                </a:rPr>
                <a:t>03</a:t>
              </a:r>
              <a:endParaRPr lang="zh-CN" altLang="en-US" sz="280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 Medium" panose="00020600040101010101" pitchFamily="18" charset="-122"/>
                <a:ea typeface="阿里巴巴普惠体 Medium" panose="00020600040101010101" pitchFamily="18" charset="-122"/>
                <a:cs typeface="阿里巴巴普惠体 Medium" panose="00020600040101010101" pitchFamily="18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6527085" y="4238903"/>
            <a:ext cx="4283121" cy="1108765"/>
            <a:chOff x="6527085" y="4238903"/>
            <a:chExt cx="4283121" cy="1108765"/>
          </a:xfrm>
        </p:grpSpPr>
        <p:sp>
          <p:nvSpPr>
            <p:cNvPr id="11" name="文本框 10"/>
            <p:cNvSpPr txBox="1"/>
            <p:nvPr/>
          </p:nvSpPr>
          <p:spPr>
            <a:xfrm>
              <a:off x="7131737" y="4238903"/>
              <a:ext cx="3678469" cy="11087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sz="1800">
                  <a:solidFill>
                    <a:schemeClr val="tx1">
                      <a:lumMod val="75000"/>
                      <a:lumOff val="25000"/>
                    </a:schemeClr>
                  </a:solidFill>
                  <a:latin typeface="阿里巴巴普惠体" panose="00020600040101010101" charset="-122"/>
                  <a:ea typeface="阿里巴巴普惠体" panose="00020600040101010101" charset="-122"/>
                  <a:cs typeface="阿里巴巴普惠体" panose="00020600040101010101" charset="-122"/>
                  <a:sym typeface="阿里巴巴普惠体" panose="00020600040101010101" charset="-122"/>
                </a:rPr>
                <a:t>但是这里希望同学们在发问的时候也要有所注意，不能够过分钻牛角尖，也不能够不经思考就去问老师</a:t>
              </a:r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6527085" y="4531675"/>
              <a:ext cx="60465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>
                  <a:solidFill>
                    <a:schemeClr val="tx1">
                      <a:lumMod val="85000"/>
                      <a:lumOff val="15000"/>
                    </a:schemeClr>
                  </a:solidFill>
                  <a:latin typeface="阿里巴巴普惠体 Medium" panose="00020600040101010101" pitchFamily="18" charset="-122"/>
                  <a:ea typeface="阿里巴巴普惠体 Medium" panose="00020600040101010101" pitchFamily="18" charset="-122"/>
                  <a:cs typeface="阿里巴巴普惠体 Medium" panose="00020600040101010101" pitchFamily="18" charset="-122"/>
                </a:rPr>
                <a:t>04</a:t>
              </a:r>
              <a:endParaRPr lang="zh-CN" altLang="en-US" sz="280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 Medium" panose="00020600040101010101" pitchFamily="18" charset="-122"/>
                <a:ea typeface="阿里巴巴普惠体 Medium" panose="00020600040101010101" pitchFamily="18" charset="-122"/>
                <a:cs typeface="阿里巴巴普惠体 Medium" panose="00020600040101010101" pitchFamily="18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125527" y="490942"/>
            <a:ext cx="609502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80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 Medium" panose="00020600040101010101" pitchFamily="18" charset="-122"/>
                <a:ea typeface="阿里巴巴普惠体 Medium" panose="00020600040101010101" pitchFamily="18" charset="-122"/>
                <a:cs typeface="阿里巴巴普惠体 Medium" panose="00020600040101010101" pitchFamily="18" charset="-122"/>
                <a:sym typeface="+mn-ea"/>
              </a:rPr>
              <a:t>高效学习 </a:t>
            </a:r>
            <a:r>
              <a:rPr lang="zh-CN" altLang="en-US" sz="2800" smtClean="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 Medium" panose="00020600040101010101" pitchFamily="18" charset="-122"/>
                <a:ea typeface="阿里巴巴普惠体 Medium" panose="00020600040101010101" pitchFamily="18" charset="-122"/>
                <a:cs typeface="阿里巴巴普惠体 Medium" panose="00020600040101010101" pitchFamily="18" charset="-122"/>
                <a:sym typeface="+mn-ea"/>
              </a:rPr>
              <a:t>迎战中考</a:t>
            </a:r>
            <a:endParaRPr lang="zh-CN" altLang="en-US" sz="2800">
              <a:solidFill>
                <a:schemeClr val="tx1">
                  <a:lumMod val="85000"/>
                  <a:lumOff val="15000"/>
                </a:schemeClr>
              </a:solidFill>
              <a:latin typeface="阿里巴巴普惠体 Medium" panose="00020600040101010101" pitchFamily="18" charset="-122"/>
              <a:ea typeface="阿里巴巴普惠体 Medium" panose="00020600040101010101" pitchFamily="18" charset="-122"/>
              <a:cs typeface="阿里巴巴普惠体 Medium" panose="00020600040101010101" pitchFamily="18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4720756" y="1667493"/>
            <a:ext cx="3053340" cy="798116"/>
            <a:chOff x="4716149" y="1720611"/>
            <a:chExt cx="3053340" cy="638392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9505" t="29724" b="55669"/>
            <a:stretch>
              <a:fillRect/>
            </a:stretch>
          </p:blipFill>
          <p:spPr>
            <a:xfrm>
              <a:off x="4716149" y="1720611"/>
              <a:ext cx="3053340" cy="638392"/>
            </a:xfrm>
            <a:prstGeom prst="rect">
              <a:avLst/>
            </a:prstGeom>
          </p:spPr>
        </p:pic>
        <p:sp>
          <p:nvSpPr>
            <p:cNvPr id="4" name="文本框 3"/>
            <p:cNvSpPr txBox="1"/>
            <p:nvPr/>
          </p:nvSpPr>
          <p:spPr>
            <a:xfrm>
              <a:off x="5500331" y="1900314"/>
              <a:ext cx="1191352" cy="3200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000">
                  <a:solidFill>
                    <a:schemeClr val="bg1"/>
                  </a:solidFill>
                  <a:latin typeface="阿里巴巴普惠体 Medium" panose="00020600040101010101" pitchFamily="18" charset="-122"/>
                  <a:ea typeface="阿里巴巴普惠体 Medium" panose="00020600040101010101" pitchFamily="18" charset="-122"/>
                  <a:cs typeface="阿里巴巴普惠体 Medium" panose="00020600040101010101" pitchFamily="18" charset="-122"/>
                </a:rPr>
                <a:t>重视总结</a:t>
              </a:r>
              <a:endParaRPr lang="zh-CN" altLang="en-US" sz="2000">
                <a:solidFill>
                  <a:schemeClr val="bg1"/>
                </a:solidFill>
                <a:latin typeface="阿里巴巴普惠体 Medium" panose="00020600040101010101" pitchFamily="18" charset="-122"/>
                <a:ea typeface="阿里巴巴普惠体 Medium" panose="00020600040101010101" pitchFamily="18" charset="-122"/>
                <a:cs typeface="阿里巴巴普惠体 Medium" panose="00020600040101010101" pitchFamily="18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069428" y="2891809"/>
            <a:ext cx="6750938" cy="523220"/>
            <a:chOff x="2069428" y="2891809"/>
            <a:chExt cx="6750938" cy="523220"/>
          </a:xfrm>
        </p:grpSpPr>
        <p:sp>
          <p:nvSpPr>
            <p:cNvPr id="7" name="文本框 6"/>
            <p:cNvSpPr txBox="1"/>
            <p:nvPr/>
          </p:nvSpPr>
          <p:spPr>
            <a:xfrm>
              <a:off x="2725338" y="2956314"/>
              <a:ext cx="6095028" cy="3942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 algn="l">
                <a:lnSpc>
                  <a:spcPct val="114000"/>
                </a:lnSpc>
                <a:buSzTx/>
              </a:pPr>
              <a:r>
                <a:rPr lang="zh-CN" altLang="en-US" sz="1800">
                  <a:solidFill>
                    <a:schemeClr val="tx1">
                      <a:lumMod val="75000"/>
                      <a:lumOff val="25000"/>
                    </a:schemeClr>
                  </a:solidFill>
                  <a:latin typeface="阿里巴巴普惠体" panose="00020600040101010101" charset="-122"/>
                  <a:ea typeface="阿里巴巴普惠体" panose="00020600040101010101" charset="-122"/>
                  <a:cs typeface="阿里巴巴普惠体" panose="00020600040101010101" charset="-122"/>
                  <a:sym typeface="阿里巴巴普惠体" panose="00020600040101010101" charset="-122"/>
                </a:rPr>
                <a:t>同学们复习的过程中会做大量的练习题</a:t>
              </a:r>
              <a:endParaRPr lang="zh-CN" altLang="en-US" sz="1800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charset="-122"/>
                <a:ea typeface="阿里巴巴普惠体" panose="00020600040101010101" charset="-122"/>
                <a:cs typeface="阿里巴巴普惠体" panose="00020600040101010101" charset="-122"/>
                <a:sym typeface="阿里巴巴普惠体" panose="00020600040101010101" charset="-122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2069428" y="2891809"/>
              <a:ext cx="60465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>
                  <a:solidFill>
                    <a:schemeClr val="tx1">
                      <a:lumMod val="85000"/>
                      <a:lumOff val="15000"/>
                    </a:schemeClr>
                  </a:solidFill>
                  <a:latin typeface="阿里巴巴普惠体 Medium" panose="00020600040101010101" pitchFamily="18" charset="-122"/>
                  <a:ea typeface="阿里巴巴普惠体 Medium" panose="00020600040101010101" pitchFamily="18" charset="-122"/>
                  <a:cs typeface="阿里巴巴普惠体 Medium" panose="00020600040101010101" pitchFamily="18" charset="-122"/>
                </a:rPr>
                <a:t>01</a:t>
              </a:r>
              <a:endParaRPr lang="zh-CN" altLang="en-US" sz="280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 Medium" panose="00020600040101010101" pitchFamily="18" charset="-122"/>
                <a:ea typeface="阿里巴巴普惠体 Medium" panose="00020600040101010101" pitchFamily="18" charset="-122"/>
                <a:cs typeface="阿里巴巴普惠体 Medium" panose="00020600040101010101" pitchFamily="18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2069428" y="5094626"/>
            <a:ext cx="7751342" cy="710003"/>
            <a:chOff x="2069428" y="5094626"/>
            <a:chExt cx="7751342" cy="710003"/>
          </a:xfrm>
        </p:grpSpPr>
        <p:sp>
          <p:nvSpPr>
            <p:cNvPr id="11" name="文本框 10"/>
            <p:cNvSpPr txBox="1"/>
            <p:nvPr/>
          </p:nvSpPr>
          <p:spPr>
            <a:xfrm>
              <a:off x="2674082" y="5094626"/>
              <a:ext cx="7146688" cy="71000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 algn="l">
                <a:lnSpc>
                  <a:spcPct val="114000"/>
                </a:lnSpc>
                <a:buSzTx/>
              </a:pPr>
              <a:r>
                <a:rPr lang="zh-CN" altLang="en-US" sz="1800">
                  <a:solidFill>
                    <a:schemeClr val="tx1">
                      <a:lumMod val="75000"/>
                      <a:lumOff val="25000"/>
                    </a:schemeClr>
                  </a:solidFill>
                  <a:latin typeface="阿里巴巴普惠体" panose="00020600040101010101" charset="-122"/>
                  <a:ea typeface="阿里巴巴普惠体" panose="00020600040101010101" charset="-122"/>
                  <a:cs typeface="阿里巴巴普惠体" panose="00020600040101010101" charset="-122"/>
                  <a:sym typeface="阿里巴巴普惠体" panose="00020600040101010101" charset="-122"/>
                </a:rPr>
                <a:t>从而达到“做一题，会一类”的效果。找到知识与知识之间的内在联系，提高自己复习备考的效率</a:t>
              </a:r>
              <a:endParaRPr lang="zh-CN" altLang="en-US" sz="1800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charset="-122"/>
                <a:ea typeface="阿里巴巴普惠体" panose="00020600040101010101" charset="-122"/>
                <a:cs typeface="阿里巴巴普惠体" panose="00020600040101010101" charset="-122"/>
                <a:sym typeface="阿里巴巴普惠体" panose="00020600040101010101" charset="-122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2069428" y="5188017"/>
              <a:ext cx="60465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>
                  <a:solidFill>
                    <a:schemeClr val="tx1">
                      <a:lumMod val="85000"/>
                      <a:lumOff val="15000"/>
                    </a:schemeClr>
                  </a:solidFill>
                  <a:latin typeface="阿里巴巴普惠体 Medium" panose="00020600040101010101" pitchFamily="18" charset="-122"/>
                  <a:ea typeface="阿里巴巴普惠体 Medium" panose="00020600040101010101" pitchFamily="18" charset="-122"/>
                  <a:cs typeface="阿里巴巴普惠体 Medium" panose="00020600040101010101" pitchFamily="18" charset="-122"/>
                </a:rPr>
                <a:t>03</a:t>
              </a:r>
              <a:endParaRPr lang="zh-CN" altLang="en-US" sz="280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 Medium" panose="00020600040101010101" pitchFamily="18" charset="-122"/>
                <a:ea typeface="阿里巴巴普惠体 Medium" panose="00020600040101010101" pitchFamily="18" charset="-122"/>
                <a:cs typeface="阿里巴巴普惠体 Medium" panose="00020600040101010101" pitchFamily="18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2522656" y="3841229"/>
            <a:ext cx="7805399" cy="1025794"/>
            <a:chOff x="2522656" y="3841229"/>
            <a:chExt cx="7805399" cy="1025794"/>
          </a:xfrm>
        </p:grpSpPr>
        <p:sp>
          <p:nvSpPr>
            <p:cNvPr id="9" name="文本框 8"/>
            <p:cNvSpPr txBox="1"/>
            <p:nvPr/>
          </p:nvSpPr>
          <p:spPr>
            <a:xfrm>
              <a:off x="2522656" y="3841229"/>
              <a:ext cx="7146688" cy="102579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 algn="r">
                <a:lnSpc>
                  <a:spcPct val="114000"/>
                </a:lnSpc>
                <a:buSzTx/>
              </a:pPr>
              <a:r>
                <a:rPr lang="zh-CN" altLang="en-US" sz="1800">
                  <a:solidFill>
                    <a:schemeClr val="tx1">
                      <a:lumMod val="75000"/>
                      <a:lumOff val="25000"/>
                    </a:schemeClr>
                  </a:solidFill>
                  <a:latin typeface="阿里巴巴普惠体" panose="00020600040101010101" charset="-122"/>
                  <a:ea typeface="阿里巴巴普惠体" panose="00020600040101010101" charset="-122"/>
                  <a:cs typeface="阿里巴巴普惠体" panose="00020600040101010101" charset="-122"/>
                  <a:sym typeface="阿里巴巴普惠体" panose="00020600040101010101" charset="-122"/>
                </a:rPr>
                <a:t>这些练习题当中，有些属于同一类题型。在反复练习的过程之中，希望同学们能够善于总结，把做的题目归类，并且归纳出这一类题型的解题思路</a:t>
              </a:r>
              <a:endParaRPr lang="zh-CN" altLang="en-US" sz="1800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charset="-122"/>
                <a:ea typeface="阿里巴巴普惠体" panose="00020600040101010101" charset="-122"/>
                <a:cs typeface="阿里巴巴普惠体" panose="00020600040101010101" charset="-122"/>
                <a:sym typeface="阿里巴巴普惠体" panose="00020600040101010101" charset="-122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9723402" y="4092516"/>
              <a:ext cx="60465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>
                  <a:solidFill>
                    <a:schemeClr val="tx1">
                      <a:lumMod val="85000"/>
                      <a:lumOff val="15000"/>
                    </a:schemeClr>
                  </a:solidFill>
                  <a:latin typeface="阿里巴巴普惠体 Medium" panose="00020600040101010101" pitchFamily="18" charset="-122"/>
                  <a:ea typeface="阿里巴巴普惠体 Medium" panose="00020600040101010101" pitchFamily="18" charset="-122"/>
                  <a:cs typeface="阿里巴巴普惠体 Medium" panose="00020600040101010101" pitchFamily="18" charset="-122"/>
                </a:rPr>
                <a:t>02</a:t>
              </a:r>
              <a:endParaRPr lang="zh-CN" altLang="en-US" sz="280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 Medium" panose="00020600040101010101" pitchFamily="18" charset="-122"/>
                <a:ea typeface="阿里巴巴普惠体 Medium" panose="00020600040101010101" pitchFamily="18" charset="-122"/>
                <a:cs typeface="阿里巴巴普惠体 Medium" panose="00020600040101010101" pitchFamily="18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125527" y="490942"/>
            <a:ext cx="609502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80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 Medium" panose="00020600040101010101" pitchFamily="18" charset="-122"/>
                <a:ea typeface="阿里巴巴普惠体 Medium" panose="00020600040101010101" pitchFamily="18" charset="-122"/>
                <a:cs typeface="阿里巴巴普惠体 Medium" panose="00020600040101010101" pitchFamily="18" charset="-122"/>
                <a:sym typeface="+mn-ea"/>
              </a:rPr>
              <a:t>高效学习 </a:t>
            </a:r>
            <a:r>
              <a:rPr lang="zh-CN" altLang="en-US" sz="2800" smtClean="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 Medium" panose="00020600040101010101" pitchFamily="18" charset="-122"/>
                <a:ea typeface="阿里巴巴普惠体 Medium" panose="00020600040101010101" pitchFamily="18" charset="-122"/>
                <a:cs typeface="阿里巴巴普惠体 Medium" panose="00020600040101010101" pitchFamily="18" charset="-122"/>
                <a:sym typeface="+mn-ea"/>
              </a:rPr>
              <a:t>迎战中考</a:t>
            </a:r>
            <a:endParaRPr lang="zh-CN" altLang="en-US" sz="2800">
              <a:solidFill>
                <a:schemeClr val="tx1">
                  <a:lumMod val="85000"/>
                  <a:lumOff val="15000"/>
                </a:schemeClr>
              </a:solidFill>
              <a:latin typeface="阿里巴巴普惠体 Medium" panose="00020600040101010101" pitchFamily="18" charset="-122"/>
              <a:ea typeface="阿里巴巴普惠体 Medium" panose="00020600040101010101" pitchFamily="18" charset="-122"/>
              <a:cs typeface="阿里巴巴普惠体 Medium" panose="00020600040101010101" pitchFamily="18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4720756" y="1413940"/>
            <a:ext cx="3053340" cy="798116"/>
            <a:chOff x="4716149" y="1720611"/>
            <a:chExt cx="3053340" cy="638392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9505" t="29724" b="55669"/>
            <a:stretch>
              <a:fillRect/>
            </a:stretch>
          </p:blipFill>
          <p:spPr>
            <a:xfrm>
              <a:off x="4716149" y="1720611"/>
              <a:ext cx="3053340" cy="638392"/>
            </a:xfrm>
            <a:prstGeom prst="rect">
              <a:avLst/>
            </a:prstGeom>
          </p:spPr>
        </p:pic>
        <p:sp>
          <p:nvSpPr>
            <p:cNvPr id="4" name="文本框 3"/>
            <p:cNvSpPr txBox="1"/>
            <p:nvPr/>
          </p:nvSpPr>
          <p:spPr>
            <a:xfrm>
              <a:off x="5500331" y="1900314"/>
              <a:ext cx="1191352" cy="3200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000">
                  <a:solidFill>
                    <a:schemeClr val="bg1"/>
                  </a:solidFill>
                  <a:latin typeface="阿里巴巴普惠体 Medium" panose="00020600040101010101" pitchFamily="18" charset="-122"/>
                  <a:ea typeface="阿里巴巴普惠体 Medium" panose="00020600040101010101" pitchFamily="18" charset="-122"/>
                  <a:cs typeface="阿里巴巴普惠体 Medium" panose="00020600040101010101" pitchFamily="18" charset="-122"/>
                </a:rPr>
                <a:t>勤于反思</a:t>
              </a:r>
              <a:endParaRPr lang="zh-CN" altLang="en-US" sz="2000">
                <a:solidFill>
                  <a:schemeClr val="bg1"/>
                </a:solidFill>
                <a:latin typeface="阿里巴巴普惠体 Medium" panose="00020600040101010101" pitchFamily="18" charset="-122"/>
                <a:ea typeface="阿里巴巴普惠体 Medium" panose="00020600040101010101" pitchFamily="18" charset="-122"/>
                <a:cs typeface="阿里巴巴普惠体 Medium" panose="00020600040101010101" pitchFamily="18" charset="-122"/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1240186" y="4645945"/>
            <a:ext cx="3137790" cy="10397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14000"/>
              </a:lnSpc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charset="-122"/>
                <a:ea typeface="阿里巴巴普惠体" panose="00020600040101010101" charset="-122"/>
                <a:cs typeface="阿里巴巴普惠体" panose="00020600040101010101" charset="-122"/>
                <a:sym typeface="阿里巴巴普惠体" panose="00020600040101010101" charset="-122"/>
              </a:rPr>
              <a:t>初</a:t>
            </a:r>
            <a:r>
              <a:rPr lang="zh-CN" altLang="en-US" sz="1800" smtClean="0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charset="-122"/>
                <a:ea typeface="阿里巴巴普惠体" panose="00020600040101010101" charset="-122"/>
                <a:cs typeface="阿里巴巴普惠体" panose="00020600040101010101" charset="-122"/>
                <a:sym typeface="阿里巴巴普惠体" panose="00020600040101010101" charset="-122"/>
              </a:rPr>
              <a:t>三</a:t>
            </a:r>
            <a:r>
              <a:rPr lang="zh-CN" altLang="en-US" sz="1800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charset="-122"/>
                <a:ea typeface="阿里巴巴普惠体" panose="00020600040101010101" charset="-122"/>
                <a:cs typeface="阿里巴巴普惠体" panose="00020600040101010101" charset="-122"/>
                <a:sym typeface="阿里巴巴普惠体" panose="00020600040101010101" charset="-122"/>
              </a:rPr>
              <a:t>的一年，我们会经历大大小小若干次考试，也会做大量的练习题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678531" y="4645945"/>
            <a:ext cx="3137790" cy="16566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14000"/>
              </a:lnSpc>
            </a:pPr>
            <a:r>
              <a:rPr lang="zh-CN" altLang="en-US" sz="1800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charset="-122"/>
                <a:ea typeface="阿里巴巴普惠体" panose="00020600040101010101" charset="-122"/>
                <a:cs typeface="阿里巴巴普惠体" panose="00020600040101010101" charset="-122"/>
                <a:sym typeface="阿里巴巴普惠体" panose="00020600040101010101" charset="-122"/>
              </a:rPr>
              <a:t>尤其是考试后，同学们一定要及时地进行自我反思。想想自己这一阶段的学习存在哪些问题，自己在考试中出现的失误和问题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8116876" y="4645945"/>
            <a:ext cx="3137790" cy="7092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14000"/>
              </a:lnSpc>
            </a:pPr>
            <a:r>
              <a:rPr lang="zh-CN" altLang="en-US" sz="1800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charset="-122"/>
                <a:ea typeface="阿里巴巴普惠体" panose="00020600040101010101" charset="-122"/>
                <a:cs typeface="阿里巴巴普惠体" panose="00020600040101010101" charset="-122"/>
                <a:sym typeface="阿里巴巴普惠体" panose="00020600040101010101" charset="-122"/>
              </a:rPr>
              <a:t>只有不断地反省自我，自己才能够不断进步，才能走的更远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41" y="2611832"/>
            <a:ext cx="2849479" cy="1899653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1031" y="2611832"/>
            <a:ext cx="2849479" cy="1899653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90" r="3312"/>
          <a:stretch>
            <a:fillRect/>
          </a:stretch>
        </p:blipFill>
        <p:spPr>
          <a:xfrm>
            <a:off x="4822686" y="2611833"/>
            <a:ext cx="2849479" cy="1899653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125527" y="490942"/>
            <a:ext cx="609502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80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 Medium" panose="00020600040101010101" pitchFamily="18" charset="-122"/>
                <a:ea typeface="阿里巴巴普惠体 Medium" panose="00020600040101010101" pitchFamily="18" charset="-122"/>
                <a:cs typeface="阿里巴巴普惠体 Medium" panose="00020600040101010101" pitchFamily="18" charset="-122"/>
                <a:sym typeface="+mn-ea"/>
              </a:rPr>
              <a:t>中</a:t>
            </a:r>
            <a:r>
              <a:rPr lang="zh-CN" altLang="en-US" sz="2800" smtClean="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 Medium" panose="00020600040101010101" pitchFamily="18" charset="-122"/>
                <a:ea typeface="阿里巴巴普惠体 Medium" panose="00020600040101010101" pitchFamily="18" charset="-122"/>
                <a:cs typeface="阿里巴巴普惠体 Medium" panose="00020600040101010101" pitchFamily="18" charset="-122"/>
                <a:sym typeface="+mn-ea"/>
              </a:rPr>
              <a:t>考</a:t>
            </a:r>
            <a:r>
              <a:rPr lang="zh-CN" altLang="en-US" sz="280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 Medium" panose="00020600040101010101" pitchFamily="18" charset="-122"/>
                <a:ea typeface="阿里巴巴普惠体 Medium" panose="00020600040101010101" pitchFamily="18" charset="-122"/>
                <a:cs typeface="阿里巴巴普惠体 Medium" panose="00020600040101010101" pitchFamily="18" charset="-122"/>
                <a:sym typeface="+mn-ea"/>
              </a:rPr>
              <a:t>誓词</a:t>
            </a:r>
            <a:endParaRPr lang="zh-CN" altLang="en-US" sz="2800">
              <a:solidFill>
                <a:schemeClr val="tx1">
                  <a:lumMod val="85000"/>
                  <a:lumOff val="15000"/>
                </a:schemeClr>
              </a:solidFill>
              <a:latin typeface="阿里巴巴普惠体 Medium" panose="00020600040101010101" pitchFamily="18" charset="-122"/>
              <a:ea typeface="阿里巴巴普惠体 Medium" panose="00020600040101010101" pitchFamily="18" charset="-122"/>
              <a:cs typeface="阿里巴巴普惠体 Medium" panose="00020600040101010101" pitchFamily="18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485172" y="4113695"/>
            <a:ext cx="7450763" cy="175432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charset="-122"/>
                <a:ea typeface="阿里巴巴普惠体" panose="00020600040101010101" charset="-122"/>
                <a:cs typeface="阿里巴巴普惠体" panose="00020600040101010101" charset="-122"/>
              </a:rPr>
              <a:t>在这最后</a:t>
            </a:r>
            <a:r>
              <a:rPr lang="zh-CN" altLang="en-US" smtClean="0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charset="-122"/>
                <a:ea typeface="阿里巴巴普惠体" panose="00020600040101010101" charset="-122"/>
                <a:cs typeface="阿里巴巴普惠体" panose="00020600040101010101" charset="-122"/>
              </a:rPr>
              <a:t>一个月！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阿里巴巴普惠体" panose="00020600040101010101" charset="-122"/>
              <a:ea typeface="阿里巴巴普惠体" panose="00020600040101010101" charset="-122"/>
              <a:cs typeface="阿里巴巴普惠体" panose="00020600040101010101" charset="-122"/>
            </a:endParaRPr>
          </a:p>
          <a:p>
            <a:pPr fontAlgn="auto">
              <a:lnSpc>
                <a:spcPct val="150000"/>
              </a:lnSpc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charset="-122"/>
                <a:ea typeface="阿里巴巴普惠体" panose="00020600040101010101" charset="-122"/>
                <a:cs typeface="阿里巴巴普惠体" panose="00020600040101010101" charset="-122"/>
              </a:rPr>
              <a:t>我们要以饱满的热情，以昂扬的斗志,最刻苦的精神，最坚韧的毅力,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阿里巴巴普惠体" panose="00020600040101010101" charset="-122"/>
              <a:ea typeface="阿里巴巴普惠体" panose="00020600040101010101" charset="-122"/>
              <a:cs typeface="阿里巴巴普惠体" panose="00020600040101010101" charset="-122"/>
            </a:endParaRPr>
          </a:p>
          <a:p>
            <a:pPr fontAlgn="auto">
              <a:lnSpc>
                <a:spcPct val="150000"/>
              </a:lnSpc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charset="-122"/>
                <a:ea typeface="阿里巴巴普惠体" panose="00020600040101010101" charset="-122"/>
                <a:cs typeface="阿里巴巴普惠体" panose="00020600040101010101" charset="-122"/>
              </a:rPr>
              <a:t>决心做到脚踏实地、勤学多思、全力以赴、决不放弃,迎接金色的挑战，</a:t>
            </a:r>
            <a:endParaRPr lang="en-US" altLang="zh-CN">
              <a:solidFill>
                <a:schemeClr val="tx1">
                  <a:lumMod val="75000"/>
                  <a:lumOff val="25000"/>
                </a:schemeClr>
              </a:solidFill>
              <a:latin typeface="阿里巴巴普惠体" panose="00020600040101010101" charset="-122"/>
              <a:ea typeface="阿里巴巴普惠体" panose="00020600040101010101" charset="-122"/>
              <a:cs typeface="阿里巴巴普惠体" panose="00020600040101010101" charset="-122"/>
            </a:endParaRPr>
          </a:p>
          <a:p>
            <a:pPr fontAlgn="auto">
              <a:lnSpc>
                <a:spcPct val="150000"/>
              </a:lnSpc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charset="-122"/>
                <a:ea typeface="阿里巴巴普惠体" panose="00020600040101010101" charset="-122"/>
                <a:cs typeface="阿里巴巴普惠体" panose="00020600040101010101" charset="-122"/>
              </a:rPr>
              <a:t>摘丰硕之果,让我们的生命与六月的阳光一样灿烂。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阿里巴巴普惠体" panose="00020600040101010101" charset="-122"/>
              <a:ea typeface="阿里巴巴普惠体" panose="00020600040101010101" charset="-122"/>
              <a:cs typeface="阿里巴巴普惠体" panose="00020600040101010101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4094" y="1853636"/>
            <a:ext cx="4702074" cy="2351037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1485172" y="2860789"/>
            <a:ext cx="1896730" cy="970064"/>
            <a:chOff x="1566711" y="2565229"/>
            <a:chExt cx="1896730" cy="970064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66711" y="2565229"/>
              <a:ext cx="1896730" cy="970064"/>
            </a:xfrm>
            <a:prstGeom prst="rect">
              <a:avLst/>
            </a:prstGeom>
          </p:spPr>
        </p:pic>
        <p:sp>
          <p:nvSpPr>
            <p:cNvPr id="8" name="文本框 7"/>
            <p:cNvSpPr txBox="1"/>
            <p:nvPr/>
          </p:nvSpPr>
          <p:spPr>
            <a:xfrm>
              <a:off x="1877583" y="2877726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000" smtClean="0">
                  <a:solidFill>
                    <a:schemeClr val="bg1"/>
                  </a:solidFill>
                  <a:latin typeface="阿里巴巴普惠体 Medium" panose="00020600040101010101" pitchFamily="18" charset="-122"/>
                  <a:ea typeface="阿里巴巴普惠体 Medium" panose="00020600040101010101" pitchFamily="18" charset="-122"/>
                  <a:cs typeface="阿里巴巴普惠体 Medium" panose="00020600040101010101" pitchFamily="18" charset="-122"/>
                </a:rPr>
                <a:t>时刻铭记</a:t>
              </a:r>
              <a:endParaRPr lang="zh-CN" altLang="en-US" sz="2000">
                <a:solidFill>
                  <a:schemeClr val="bg1"/>
                </a:solidFill>
                <a:latin typeface="阿里巴巴普惠体 Medium" panose="00020600040101010101" pitchFamily="18" charset="-122"/>
                <a:ea typeface="阿里巴巴普惠体 Medium" panose="00020600040101010101" pitchFamily="18" charset="-122"/>
                <a:cs typeface="阿里巴巴普惠体 Medium" panose="00020600040101010101" pitchFamily="18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125527" y="490942"/>
            <a:ext cx="609502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80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 Medium" panose="00020600040101010101" pitchFamily="18" charset="-122"/>
                <a:ea typeface="阿里巴巴普惠体 Medium" panose="00020600040101010101" pitchFamily="18" charset="-122"/>
                <a:cs typeface="阿里巴巴普惠体 Medium" panose="00020600040101010101" pitchFamily="18" charset="-122"/>
                <a:sym typeface="+mn-ea"/>
              </a:rPr>
              <a:t>中</a:t>
            </a:r>
            <a:r>
              <a:rPr lang="zh-CN" altLang="en-US" sz="2800" smtClean="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 Medium" panose="00020600040101010101" pitchFamily="18" charset="-122"/>
                <a:ea typeface="阿里巴巴普惠体 Medium" panose="00020600040101010101" pitchFamily="18" charset="-122"/>
                <a:cs typeface="阿里巴巴普惠体 Medium" panose="00020600040101010101" pitchFamily="18" charset="-122"/>
                <a:sym typeface="+mn-ea"/>
              </a:rPr>
              <a:t>考</a:t>
            </a:r>
            <a:r>
              <a:rPr lang="zh-CN" altLang="en-US" sz="280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 Medium" panose="00020600040101010101" pitchFamily="18" charset="-122"/>
                <a:ea typeface="阿里巴巴普惠体 Medium" panose="00020600040101010101" pitchFamily="18" charset="-122"/>
                <a:cs typeface="阿里巴巴普惠体 Medium" panose="00020600040101010101" pitchFamily="18" charset="-122"/>
                <a:sym typeface="+mn-ea"/>
              </a:rPr>
              <a:t>誓词</a:t>
            </a:r>
            <a:endParaRPr lang="zh-CN" altLang="en-US" sz="2800">
              <a:solidFill>
                <a:schemeClr val="tx1">
                  <a:lumMod val="85000"/>
                  <a:lumOff val="15000"/>
                </a:schemeClr>
              </a:solidFill>
              <a:latin typeface="阿里巴巴普惠体 Medium" panose="00020600040101010101" pitchFamily="18" charset="-122"/>
              <a:ea typeface="阿里巴巴普惠体 Medium" panose="00020600040101010101" pitchFamily="18" charset="-122"/>
              <a:cs typeface="阿里巴巴普惠体 Medium" panose="00020600040101010101" pitchFamily="18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472426" y="1644259"/>
            <a:ext cx="7247147" cy="17154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charset="-122"/>
                <a:ea typeface="阿里巴巴普惠体" panose="00020600040101010101" charset="-122"/>
                <a:cs typeface="阿里巴巴普惠体" panose="00020600040101010101" charset="-122"/>
              </a:rPr>
              <a:t>智慧培育理想，汗水浇灌希望。踏过书山坎坷，渡过学海茫茫。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阿里巴巴普惠体" panose="00020600040101010101" charset="-122"/>
              <a:ea typeface="阿里巴巴普惠体" panose="00020600040101010101" charset="-122"/>
              <a:cs typeface="阿里巴巴普惠体" panose="00020600040101010101" charset="-122"/>
            </a:endParaRPr>
          </a:p>
          <a:p>
            <a:pPr algn="ctr" fontAlgn="auto">
              <a:lnSpc>
                <a:spcPct val="150000"/>
              </a:lnSpc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charset="-122"/>
                <a:ea typeface="阿里巴巴普惠体" panose="00020600040101010101" charset="-122"/>
                <a:cs typeface="阿里巴巴普惠体" panose="00020600040101010101" charset="-122"/>
              </a:rPr>
              <a:t>不做怯懦退缩，不做无意彷徨。冷静沉着谨慎，百日炼成真钢。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阿里巴巴普惠体" panose="00020600040101010101" charset="-122"/>
              <a:ea typeface="阿里巴巴普惠体" panose="00020600040101010101" charset="-122"/>
              <a:cs typeface="阿里巴巴普惠体" panose="00020600040101010101" charset="-122"/>
            </a:endParaRPr>
          </a:p>
          <a:p>
            <a:pPr algn="ctr" fontAlgn="auto">
              <a:lnSpc>
                <a:spcPct val="150000"/>
              </a:lnSpc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charset="-122"/>
                <a:ea typeface="阿里巴巴普惠体" panose="00020600040101010101" charset="-122"/>
                <a:cs typeface="阿里巴巴普惠体" panose="00020600040101010101" charset="-122"/>
              </a:rPr>
              <a:t>让我追逐梦想，百日铸就辉煌。携带双亲期盼，十年苦读寒窗。</a:t>
            </a:r>
            <a:endParaRPr lang="en-US" altLang="zh-CN">
              <a:solidFill>
                <a:schemeClr val="tx1">
                  <a:lumMod val="75000"/>
                  <a:lumOff val="25000"/>
                </a:schemeClr>
              </a:solidFill>
              <a:latin typeface="阿里巴巴普惠体" panose="00020600040101010101" charset="-122"/>
              <a:ea typeface="阿里巴巴普惠体" panose="00020600040101010101" charset="-122"/>
              <a:cs typeface="阿里巴巴普惠体" panose="00020600040101010101" charset="-122"/>
            </a:endParaRPr>
          </a:p>
          <a:p>
            <a:pPr algn="ctr" fontAlgn="auto">
              <a:lnSpc>
                <a:spcPct val="150000"/>
              </a:lnSpc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charset="-122"/>
                <a:ea typeface="阿里巴巴普惠体" panose="00020600040101010101" charset="-122"/>
                <a:cs typeface="阿里巴巴普惠体" panose="00020600040101010101" charset="-122"/>
              </a:rPr>
              <a:t>静待我涅重生，今朝绽放光芒！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阿里巴巴普惠体" panose="00020600040101010101" charset="-122"/>
              <a:ea typeface="阿里巴巴普惠体" panose="00020600040101010101" charset="-122"/>
              <a:cs typeface="阿里巴巴普惠体" panose="00020600040101010101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447" b="4872"/>
          <a:stretch>
            <a:fillRect/>
          </a:stretch>
        </p:blipFill>
        <p:spPr>
          <a:xfrm>
            <a:off x="2783968" y="3671133"/>
            <a:ext cx="6400801" cy="2799557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1948354" y="2067591"/>
            <a:ext cx="2111418" cy="2884968"/>
            <a:chOff x="1956932" y="2219023"/>
            <a:chExt cx="2111418" cy="2884968"/>
          </a:xfrm>
        </p:grpSpPr>
        <p:grpSp>
          <p:nvGrpSpPr>
            <p:cNvPr id="7" name="组合 6"/>
            <p:cNvGrpSpPr/>
            <p:nvPr/>
          </p:nvGrpSpPr>
          <p:grpSpPr>
            <a:xfrm>
              <a:off x="1956932" y="2219023"/>
              <a:ext cx="1880587" cy="2732961"/>
              <a:chOff x="2090889" y="1997703"/>
              <a:chExt cx="1880587" cy="2732961"/>
            </a:xfrm>
          </p:grpSpPr>
          <p:sp>
            <p:nvSpPr>
              <p:cNvPr id="5" name="文本框 4"/>
              <p:cNvSpPr txBox="1"/>
              <p:nvPr/>
            </p:nvSpPr>
            <p:spPr>
              <a:xfrm>
                <a:off x="2090889" y="1997703"/>
                <a:ext cx="1467068" cy="1631216"/>
              </a:xfrm>
              <a:prstGeom prst="rect">
                <a:avLst/>
              </a:prstGeom>
              <a:noFill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00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a等风的人 (非商业使用)" panose="02010600010101010101" pitchFamily="2" charset="-122"/>
                    <a:ea typeface="Aa等风的人 (非商业使用)" panose="02010600010101010101" pitchFamily="2" charset="-122"/>
                  </a:rPr>
                  <a:t>目</a:t>
                </a:r>
                <a:endParaRPr lang="zh-CN" altLang="en-US" sz="10000">
                  <a:solidFill>
                    <a:schemeClr val="tx1">
                      <a:lumMod val="85000"/>
                      <a:lumOff val="15000"/>
                    </a:schemeClr>
                  </a:solidFill>
                  <a:latin typeface="Aa等风的人 (非商业使用)" panose="02010600010101010101" pitchFamily="2" charset="-122"/>
                  <a:ea typeface="Aa等风的人 (非商业使用)" panose="02010600010101010101" pitchFamily="2" charset="-122"/>
                </a:endParaRPr>
              </a:p>
            </p:txBody>
          </p:sp>
          <p:sp>
            <p:nvSpPr>
              <p:cNvPr id="6" name="文本框 5"/>
              <p:cNvSpPr txBox="1"/>
              <p:nvPr/>
            </p:nvSpPr>
            <p:spPr>
              <a:xfrm>
                <a:off x="2504408" y="3099448"/>
                <a:ext cx="1467068" cy="1631216"/>
              </a:xfrm>
              <a:prstGeom prst="rect">
                <a:avLst/>
              </a:prstGeom>
              <a:noFill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00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a等风的人 (非商业使用)" panose="02010600010101010101" pitchFamily="2" charset="-122"/>
                    <a:ea typeface="Aa等风的人 (非商业使用)" panose="02010600010101010101" pitchFamily="2" charset="-122"/>
                  </a:rPr>
                  <a:t>录</a:t>
                </a:r>
                <a:endParaRPr lang="zh-CN" altLang="en-US" sz="10000">
                  <a:solidFill>
                    <a:schemeClr val="tx1">
                      <a:lumMod val="85000"/>
                      <a:lumOff val="15000"/>
                    </a:schemeClr>
                  </a:solidFill>
                  <a:latin typeface="Aa等风的人 (非商业使用)" panose="02010600010101010101" pitchFamily="2" charset="-122"/>
                  <a:ea typeface="Aa等风的人 (非商业使用)" panose="02010600010101010101" pitchFamily="2" charset="-122"/>
                </a:endParaRPr>
              </a:p>
            </p:txBody>
          </p:sp>
        </p:grpSp>
        <p:sp>
          <p:nvSpPr>
            <p:cNvPr id="8" name="文本框 7"/>
            <p:cNvSpPr txBox="1"/>
            <p:nvPr/>
          </p:nvSpPr>
          <p:spPr>
            <a:xfrm rot="5400000">
              <a:off x="3000023" y="4035663"/>
              <a:ext cx="167499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2400">
                  <a:solidFill>
                    <a:schemeClr val="tx1">
                      <a:lumMod val="85000"/>
                      <a:lumOff val="15000"/>
                    </a:schemeClr>
                  </a:solidFill>
                  <a:latin typeface="Aa等风的人 (非商业使用)" panose="02010600010101010101" pitchFamily="2" charset="-122"/>
                  <a:ea typeface="Aa等风的人 (非商业使用)" panose="02010600010101010101" pitchFamily="2" charset="-122"/>
                  <a:cs typeface="阿里巴巴普惠体" panose="00020600040101010101" charset="-122"/>
                </a:rPr>
                <a:t>Contents</a:t>
              </a:r>
              <a:endParaRPr lang="zh-CN" altLang="en-US" sz="2400">
                <a:solidFill>
                  <a:schemeClr val="tx1">
                    <a:lumMod val="85000"/>
                    <a:lumOff val="15000"/>
                  </a:schemeClr>
                </a:solidFill>
                <a:latin typeface="Aa等风的人 (非商业使用)" panose="02010600010101010101" pitchFamily="2" charset="-122"/>
                <a:ea typeface="Aa等风的人 (非商业使用)" panose="02010600010101010101" pitchFamily="2" charset="-122"/>
                <a:cs typeface="阿里巴巴普惠体" panose="00020600040101010101" charset="-122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5385903" y="1176488"/>
            <a:ext cx="5917481" cy="4434562"/>
            <a:chOff x="5385903" y="1176488"/>
            <a:chExt cx="5917481" cy="4434562"/>
          </a:xfrm>
        </p:grpSpPr>
        <p:grpSp>
          <p:nvGrpSpPr>
            <p:cNvPr id="11" name="组合 10"/>
            <p:cNvGrpSpPr/>
            <p:nvPr/>
          </p:nvGrpSpPr>
          <p:grpSpPr>
            <a:xfrm>
              <a:off x="5385903" y="1176488"/>
              <a:ext cx="983835" cy="891103"/>
              <a:chOff x="5112165" y="1648249"/>
              <a:chExt cx="983835" cy="891103"/>
            </a:xfrm>
          </p:grpSpPr>
          <p:pic>
            <p:nvPicPr>
              <p:cNvPr id="4" name="图片 3"/>
              <p:cNvPicPr>
                <a:picLocks noChangeAspect="1"/>
              </p:cNvPicPr>
              <p:nvPr/>
            </p:nvPicPr>
            <p:blipFill>
              <a:blip r:embed="rId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112165" y="1648249"/>
                <a:ext cx="983835" cy="891103"/>
              </a:xfrm>
              <a:prstGeom prst="rect">
                <a:avLst/>
              </a:prstGeom>
            </p:spPr>
          </p:pic>
          <p:sp>
            <p:nvSpPr>
              <p:cNvPr id="10" name="文本框 9"/>
              <p:cNvSpPr txBox="1"/>
              <p:nvPr/>
            </p:nvSpPr>
            <p:spPr>
              <a:xfrm>
                <a:off x="5290356" y="1801414"/>
                <a:ext cx="588623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3200">
                    <a:solidFill>
                      <a:schemeClr val="bg1"/>
                    </a:solidFill>
                    <a:latin typeface="阿里巴巴普惠体" panose="00020600040101010101" charset="-122"/>
                    <a:ea typeface="阿里巴巴普惠体" panose="00020600040101010101" charset="-122"/>
                    <a:cs typeface="阿里巴巴普惠体" panose="00020600040101010101" charset="-122"/>
                  </a:rPr>
                  <a:t>壹</a:t>
                </a:r>
                <a:endParaRPr lang="zh-CN" altLang="en-US" sz="3200">
                  <a:solidFill>
                    <a:schemeClr val="bg1"/>
                  </a:solidFill>
                  <a:latin typeface="阿里巴巴普惠体" panose="00020600040101010101" charset="-122"/>
                  <a:ea typeface="阿里巴巴普惠体" panose="00020600040101010101" charset="-122"/>
                  <a:cs typeface="阿里巴巴普惠体" panose="00020600040101010101" charset="-122"/>
                </a:endParaRPr>
              </a:p>
            </p:txBody>
          </p:sp>
        </p:grpSp>
        <p:grpSp>
          <p:nvGrpSpPr>
            <p:cNvPr id="12" name="组合 11"/>
            <p:cNvGrpSpPr/>
            <p:nvPr/>
          </p:nvGrpSpPr>
          <p:grpSpPr>
            <a:xfrm>
              <a:off x="5385903" y="2357547"/>
              <a:ext cx="983835" cy="891103"/>
              <a:chOff x="5112165" y="1648249"/>
              <a:chExt cx="983835" cy="891103"/>
            </a:xfrm>
          </p:grpSpPr>
          <p:pic>
            <p:nvPicPr>
              <p:cNvPr id="13" name="图片 12"/>
              <p:cNvPicPr>
                <a:picLocks noChangeAspect="1"/>
              </p:cNvPicPr>
              <p:nvPr/>
            </p:nvPicPr>
            <p:blipFill>
              <a:blip r:embed="rId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112165" y="1648249"/>
                <a:ext cx="983835" cy="891103"/>
              </a:xfrm>
              <a:prstGeom prst="rect">
                <a:avLst/>
              </a:prstGeom>
            </p:spPr>
          </p:pic>
          <p:sp>
            <p:nvSpPr>
              <p:cNvPr id="14" name="文本框 13"/>
              <p:cNvSpPr txBox="1"/>
              <p:nvPr/>
            </p:nvSpPr>
            <p:spPr>
              <a:xfrm>
                <a:off x="5290357" y="1801414"/>
                <a:ext cx="588623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3200">
                    <a:solidFill>
                      <a:schemeClr val="bg1"/>
                    </a:solidFill>
                    <a:latin typeface="阿里巴巴普惠体" panose="00020600040101010101" charset="-122"/>
                    <a:ea typeface="阿里巴巴普惠体" panose="00020600040101010101" charset="-122"/>
                    <a:cs typeface="阿里巴巴普惠体" panose="00020600040101010101" charset="-122"/>
                  </a:rPr>
                  <a:t>贰</a:t>
                </a:r>
                <a:endParaRPr lang="zh-CN" altLang="en-US" sz="3200">
                  <a:solidFill>
                    <a:schemeClr val="bg1"/>
                  </a:solidFill>
                  <a:latin typeface="阿里巴巴普惠体" panose="00020600040101010101" charset="-122"/>
                  <a:ea typeface="阿里巴巴普惠体" panose="00020600040101010101" charset="-122"/>
                  <a:cs typeface="阿里巴巴普惠体" panose="00020600040101010101" charset="-122"/>
                </a:endParaRPr>
              </a:p>
            </p:txBody>
          </p:sp>
        </p:grpSp>
        <p:grpSp>
          <p:nvGrpSpPr>
            <p:cNvPr id="15" name="组合 14"/>
            <p:cNvGrpSpPr/>
            <p:nvPr/>
          </p:nvGrpSpPr>
          <p:grpSpPr>
            <a:xfrm>
              <a:off x="5385903" y="3538747"/>
              <a:ext cx="983835" cy="891103"/>
              <a:chOff x="5112165" y="1648249"/>
              <a:chExt cx="983835" cy="891103"/>
            </a:xfrm>
          </p:grpSpPr>
          <p:pic>
            <p:nvPicPr>
              <p:cNvPr id="16" name="图片 15"/>
              <p:cNvPicPr>
                <a:picLocks noChangeAspect="1"/>
              </p:cNvPicPr>
              <p:nvPr/>
            </p:nvPicPr>
            <p:blipFill>
              <a:blip r:embed="rId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112165" y="1648249"/>
                <a:ext cx="983835" cy="891103"/>
              </a:xfrm>
              <a:prstGeom prst="rect">
                <a:avLst/>
              </a:prstGeom>
            </p:spPr>
          </p:pic>
          <p:sp>
            <p:nvSpPr>
              <p:cNvPr id="17" name="文本框 16"/>
              <p:cNvSpPr txBox="1"/>
              <p:nvPr/>
            </p:nvSpPr>
            <p:spPr>
              <a:xfrm>
                <a:off x="5290356" y="1801414"/>
                <a:ext cx="588623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3200">
                    <a:solidFill>
                      <a:schemeClr val="bg1"/>
                    </a:solidFill>
                    <a:latin typeface="阿里巴巴普惠体" panose="00020600040101010101" charset="-122"/>
                    <a:ea typeface="阿里巴巴普惠体" panose="00020600040101010101" charset="-122"/>
                    <a:cs typeface="阿里巴巴普惠体" panose="00020600040101010101" charset="-122"/>
                  </a:rPr>
                  <a:t>叁</a:t>
                </a:r>
                <a:endParaRPr lang="zh-CN" altLang="en-US" sz="3200">
                  <a:solidFill>
                    <a:schemeClr val="bg1"/>
                  </a:solidFill>
                  <a:latin typeface="阿里巴巴普惠体" panose="00020600040101010101" charset="-122"/>
                  <a:ea typeface="阿里巴巴普惠体" panose="00020600040101010101" charset="-122"/>
                  <a:cs typeface="阿里巴巴普惠体" panose="00020600040101010101" charset="-122"/>
                </a:endParaRPr>
              </a:p>
            </p:txBody>
          </p:sp>
        </p:grpSp>
        <p:grpSp>
          <p:nvGrpSpPr>
            <p:cNvPr id="18" name="组合 17"/>
            <p:cNvGrpSpPr/>
            <p:nvPr/>
          </p:nvGrpSpPr>
          <p:grpSpPr>
            <a:xfrm>
              <a:off x="5385903" y="4719947"/>
              <a:ext cx="983835" cy="891103"/>
              <a:chOff x="5112165" y="1648249"/>
              <a:chExt cx="983835" cy="891103"/>
            </a:xfrm>
          </p:grpSpPr>
          <p:pic>
            <p:nvPicPr>
              <p:cNvPr id="19" name="图片 18"/>
              <p:cNvPicPr>
                <a:picLocks noChangeAspect="1"/>
              </p:cNvPicPr>
              <p:nvPr/>
            </p:nvPicPr>
            <p:blipFill>
              <a:blip r:embed="rId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112165" y="1648249"/>
                <a:ext cx="983835" cy="891103"/>
              </a:xfrm>
              <a:prstGeom prst="rect">
                <a:avLst/>
              </a:prstGeom>
            </p:spPr>
          </p:pic>
          <p:sp>
            <p:nvSpPr>
              <p:cNvPr id="20" name="文本框 19"/>
              <p:cNvSpPr txBox="1"/>
              <p:nvPr/>
            </p:nvSpPr>
            <p:spPr>
              <a:xfrm>
                <a:off x="5290357" y="1801414"/>
                <a:ext cx="588623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3200">
                    <a:solidFill>
                      <a:schemeClr val="bg1"/>
                    </a:solidFill>
                    <a:latin typeface="阿里巴巴普惠体" panose="00020600040101010101" charset="-122"/>
                    <a:ea typeface="阿里巴巴普惠体" panose="00020600040101010101" charset="-122"/>
                    <a:cs typeface="阿里巴巴普惠体" panose="00020600040101010101" charset="-122"/>
                  </a:rPr>
                  <a:t>肆</a:t>
                </a:r>
                <a:endParaRPr lang="zh-CN" altLang="en-US" sz="3200">
                  <a:solidFill>
                    <a:schemeClr val="bg1"/>
                  </a:solidFill>
                  <a:latin typeface="阿里巴巴普惠体" panose="00020600040101010101" charset="-122"/>
                  <a:ea typeface="阿里巴巴普惠体" panose="00020600040101010101" charset="-122"/>
                  <a:cs typeface="阿里巴巴普惠体" panose="00020600040101010101" charset="-122"/>
                </a:endParaRPr>
              </a:p>
            </p:txBody>
          </p:sp>
        </p:grpSp>
        <p:sp>
          <p:nvSpPr>
            <p:cNvPr id="21" name="文本框 20"/>
            <p:cNvSpPr txBox="1"/>
            <p:nvPr/>
          </p:nvSpPr>
          <p:spPr>
            <a:xfrm>
              <a:off x="6598884" y="1282428"/>
              <a:ext cx="265329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sz="280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阿里巴巴普惠体 Medium" panose="00020600040101010101" pitchFamily="18" charset="-122"/>
                  <a:ea typeface="阿里巴巴普惠体 Medium" panose="00020600040101010101" pitchFamily="18" charset="-122"/>
                  <a:cs typeface="阿里巴巴普惠体 Medium" panose="00020600040101010101" pitchFamily="18" charset="-122"/>
                </a:rPr>
                <a:t>什么是女足精神</a:t>
              </a:r>
              <a:endParaRPr sz="280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 Medium" panose="00020600040101010101" pitchFamily="18" charset="-122"/>
                <a:ea typeface="阿里巴巴普惠体 Medium" panose="00020600040101010101" pitchFamily="18" charset="-122"/>
                <a:cs typeface="阿里巴巴普惠体 Medium" panose="00020600040101010101" pitchFamily="18" charset="-122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6598884" y="2470463"/>
              <a:ext cx="2316480" cy="5219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sz="2800">
                  <a:solidFill>
                    <a:schemeClr val="tx1">
                      <a:lumMod val="85000"/>
                      <a:lumOff val="15000"/>
                    </a:schemeClr>
                  </a:solidFill>
                  <a:latin typeface="阿里巴巴普惠体 Medium" panose="00020600040101010101" pitchFamily="18" charset="-122"/>
                  <a:ea typeface="阿里巴巴普惠体 Medium" panose="00020600040101010101" pitchFamily="18" charset="-122"/>
                  <a:cs typeface="阿里巴巴普惠体 Medium" panose="00020600040101010101" pitchFamily="18" charset="-122"/>
                </a:rPr>
                <a:t>说说你的梦想</a:t>
              </a:r>
              <a:endParaRPr sz="280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 Medium" panose="00020600040101010101" pitchFamily="18" charset="-122"/>
                <a:ea typeface="阿里巴巴普惠体 Medium" panose="00020600040101010101" pitchFamily="18" charset="-122"/>
                <a:cs typeface="阿里巴巴普惠体 Medium" panose="00020600040101010101" pitchFamily="18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6598884" y="3651163"/>
              <a:ext cx="3119120" cy="5219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sz="2800">
                  <a:solidFill>
                    <a:schemeClr val="tx1">
                      <a:lumMod val="85000"/>
                      <a:lumOff val="15000"/>
                    </a:schemeClr>
                  </a:solidFill>
                  <a:latin typeface="阿里巴巴普惠体 Medium" panose="00020600040101010101" pitchFamily="18" charset="-122"/>
                  <a:ea typeface="阿里巴巴普惠体 Medium" panose="00020600040101010101" pitchFamily="18" charset="-122"/>
                  <a:cs typeface="阿里巴巴普惠体 Medium" panose="00020600040101010101" pitchFamily="18" charset="-122"/>
                </a:rPr>
                <a:t>调整心态 制定计划</a:t>
              </a:r>
              <a:endParaRPr sz="280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 Medium" panose="00020600040101010101" pitchFamily="18" charset="-122"/>
                <a:ea typeface="阿里巴巴普惠体 Medium" panose="00020600040101010101" pitchFamily="18" charset="-122"/>
                <a:cs typeface="阿里巴巴普惠体 Medium" panose="00020600040101010101" pitchFamily="18" charset="-122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6598884" y="4830882"/>
              <a:ext cx="315823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sz="280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阿里巴巴普惠体 Medium" panose="00020600040101010101" pitchFamily="18" charset="-122"/>
                  <a:ea typeface="阿里巴巴普惠体 Medium" panose="00020600040101010101" pitchFamily="18" charset="-122"/>
                  <a:cs typeface="阿里巴巴普惠体 Medium" panose="00020600040101010101" pitchFamily="18" charset="-122"/>
                </a:rPr>
                <a:t>高效学习 </a:t>
              </a:r>
              <a:r>
                <a:rPr sz="2800" err="1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阿里巴巴普惠体 Medium" panose="00020600040101010101" pitchFamily="18" charset="-122"/>
                  <a:ea typeface="阿里巴巴普惠体 Medium" panose="00020600040101010101" pitchFamily="18" charset="-122"/>
                  <a:cs typeface="阿里巴巴普惠体 Medium" panose="00020600040101010101" pitchFamily="18" charset="-122"/>
                </a:rPr>
                <a:t>迎战</a:t>
              </a:r>
              <a:r>
                <a:rPr lang="zh-CN" altLang="en-US" sz="280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阿里巴巴普惠体 Medium" panose="00020600040101010101" pitchFamily="18" charset="-122"/>
                  <a:ea typeface="阿里巴巴普惠体 Medium" panose="00020600040101010101" pitchFamily="18" charset="-122"/>
                  <a:cs typeface="阿里巴巴普惠体 Medium" panose="00020600040101010101" pitchFamily="18" charset="-122"/>
                </a:rPr>
                <a:t>中</a:t>
              </a:r>
              <a:r>
                <a:rPr sz="280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阿里巴巴普惠体 Medium" panose="00020600040101010101" pitchFamily="18" charset="-122"/>
                  <a:ea typeface="阿里巴巴普惠体 Medium" panose="00020600040101010101" pitchFamily="18" charset="-122"/>
                  <a:cs typeface="阿里巴巴普惠体 Medium" panose="00020600040101010101" pitchFamily="18" charset="-122"/>
                </a:rPr>
                <a:t>考</a:t>
              </a:r>
              <a:endParaRPr sz="280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 Medium" panose="00020600040101010101" pitchFamily="18" charset="-122"/>
                <a:ea typeface="阿里巴巴普惠体 Medium" panose="00020600040101010101" pitchFamily="18" charset="-122"/>
                <a:cs typeface="阿里巴巴普惠体 Medium" panose="00020600040101010101" pitchFamily="18" charset="-122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6598884" y="1741959"/>
              <a:ext cx="3621198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1200">
                  <a:solidFill>
                    <a:schemeClr val="bg1">
                      <a:lumMod val="50000"/>
                    </a:schemeClr>
                  </a:solidFill>
                  <a:latin typeface="阿里巴巴普惠体" panose="00020600040101010101" charset="-122"/>
                  <a:ea typeface="阿里巴巴普惠体" panose="00020600040101010101" charset="-122"/>
                  <a:cs typeface="阿里巴巴普惠体" panose="00020600040101010101" charset="-122"/>
                </a:rPr>
                <a:t>What is the spirit of women's football</a:t>
              </a:r>
              <a:endParaRPr lang="zh-CN" altLang="en-US" sz="1200">
                <a:solidFill>
                  <a:schemeClr val="bg1">
                    <a:lumMod val="50000"/>
                  </a:schemeClr>
                </a:solidFill>
                <a:latin typeface="阿里巴巴普惠体" panose="00020600040101010101" charset="-122"/>
                <a:ea typeface="阿里巴巴普惠体" panose="00020600040101010101" charset="-122"/>
                <a:cs typeface="阿里巴巴普惠体" panose="00020600040101010101" charset="-122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6598884" y="2913781"/>
              <a:ext cx="3621198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1200">
                  <a:solidFill>
                    <a:schemeClr val="bg1">
                      <a:lumMod val="50000"/>
                    </a:schemeClr>
                  </a:solidFill>
                  <a:latin typeface="阿里巴巴普惠体" panose="00020600040101010101" charset="-122"/>
                  <a:ea typeface="阿里巴巴普惠体" panose="00020600040101010101" charset="-122"/>
                  <a:cs typeface="阿里巴巴普惠体" panose="00020600040101010101" charset="-122"/>
                </a:rPr>
                <a:t>Talk about your dreams</a:t>
              </a:r>
              <a:endParaRPr lang="zh-CN" altLang="en-US" sz="1200">
                <a:solidFill>
                  <a:schemeClr val="bg1">
                    <a:lumMod val="50000"/>
                  </a:schemeClr>
                </a:solidFill>
                <a:latin typeface="阿里巴巴普惠体" panose="00020600040101010101" charset="-122"/>
                <a:ea typeface="阿里巴巴普惠体" panose="00020600040101010101" charset="-122"/>
                <a:cs typeface="阿里巴巴普惠体" panose="00020600040101010101" charset="-122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6598884" y="4109514"/>
              <a:ext cx="3621198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1200">
                  <a:solidFill>
                    <a:schemeClr val="bg1">
                      <a:lumMod val="50000"/>
                    </a:schemeClr>
                  </a:solidFill>
                  <a:latin typeface="阿里巴巴普惠体" panose="00020600040101010101" charset="-122"/>
                  <a:ea typeface="阿里巴巴普惠体" panose="00020600040101010101" charset="-122"/>
                  <a:cs typeface="阿里巴巴普惠体" panose="00020600040101010101" charset="-122"/>
                </a:rPr>
                <a:t>Adjust your mindset </a:t>
              </a:r>
              <a:r>
                <a:rPr lang="en-US" altLang="zh-CN" sz="1200">
                  <a:solidFill>
                    <a:schemeClr val="bg1">
                      <a:lumMod val="50000"/>
                    </a:schemeClr>
                  </a:solidFill>
                  <a:latin typeface="阿里巴巴普惠体" panose="00020600040101010101" charset="-122"/>
                  <a:ea typeface="阿里巴巴普惠体" panose="00020600040101010101" charset="-122"/>
                  <a:cs typeface="阿里巴巴普惠体" panose="00020600040101010101" charset="-122"/>
                </a:rPr>
                <a:t>and</a:t>
              </a:r>
              <a:r>
                <a:rPr lang="zh-CN" altLang="en-US" sz="1200">
                  <a:solidFill>
                    <a:schemeClr val="bg1">
                      <a:lumMod val="50000"/>
                    </a:schemeClr>
                  </a:solidFill>
                  <a:latin typeface="阿里巴巴普惠体" panose="00020600040101010101" charset="-122"/>
                  <a:ea typeface="阿里巴巴普惠体" panose="00020600040101010101" charset="-122"/>
                  <a:cs typeface="阿里巴巴普惠体" panose="00020600040101010101" charset="-122"/>
                </a:rPr>
                <a:t> </a:t>
              </a:r>
              <a:r>
                <a:rPr lang="en-US" altLang="zh-CN" sz="1200">
                  <a:solidFill>
                    <a:schemeClr val="bg1">
                      <a:lumMod val="50000"/>
                    </a:schemeClr>
                  </a:solidFill>
                  <a:latin typeface="阿里巴巴普惠体" panose="00020600040101010101" charset="-122"/>
                  <a:ea typeface="阿里巴巴普惠体" panose="00020600040101010101" charset="-122"/>
                  <a:cs typeface="阿里巴巴普惠体" panose="00020600040101010101" charset="-122"/>
                </a:rPr>
                <a:t>m</a:t>
              </a:r>
              <a:r>
                <a:rPr lang="zh-CN" altLang="en-US" sz="1200">
                  <a:solidFill>
                    <a:schemeClr val="bg1">
                      <a:lumMod val="50000"/>
                    </a:schemeClr>
                  </a:solidFill>
                  <a:latin typeface="阿里巴巴普惠体" panose="00020600040101010101" charset="-122"/>
                  <a:ea typeface="阿里巴巴普惠体" panose="00020600040101010101" charset="-122"/>
                  <a:cs typeface="阿里巴巴普惠体" panose="00020600040101010101" charset="-122"/>
                </a:rPr>
                <a:t>ake a plan</a:t>
              </a:r>
              <a:endParaRPr lang="zh-CN" altLang="en-US" sz="1200">
                <a:solidFill>
                  <a:schemeClr val="bg1">
                    <a:lumMod val="50000"/>
                  </a:schemeClr>
                </a:solidFill>
                <a:latin typeface="阿里巴巴普惠体" panose="00020600040101010101" charset="-122"/>
                <a:ea typeface="阿里巴巴普惠体" panose="00020600040101010101" charset="-122"/>
                <a:cs typeface="阿里巴巴普惠体" panose="00020600040101010101" charset="-122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6598884" y="5298573"/>
              <a:ext cx="470450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1200">
                  <a:solidFill>
                    <a:schemeClr val="bg1">
                      <a:lumMod val="50000"/>
                    </a:schemeClr>
                  </a:solidFill>
                  <a:latin typeface="阿里巴巴普惠体" panose="00020600040101010101" charset="-122"/>
                  <a:ea typeface="阿里巴巴普惠体" panose="00020600040101010101" charset="-122"/>
                  <a:cs typeface="阿里巴巴普惠体" panose="00020600040101010101" charset="-122"/>
                </a:rPr>
                <a:t>Study efficiently to face the college entrance examination</a:t>
              </a:r>
              <a:endParaRPr lang="zh-CN" altLang="en-US" sz="1200">
                <a:solidFill>
                  <a:schemeClr val="bg1">
                    <a:lumMod val="50000"/>
                  </a:schemeClr>
                </a:solidFill>
                <a:latin typeface="阿里巴巴普惠体" panose="00020600040101010101" charset="-122"/>
                <a:ea typeface="阿里巴巴普惠体" panose="00020600040101010101" charset="-122"/>
                <a:cs typeface="阿里巴巴普惠体" panose="00020600040101010101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5475825" y="1563995"/>
            <a:ext cx="1260339" cy="1112426"/>
            <a:chOff x="5403373" y="1211433"/>
            <a:chExt cx="1260339" cy="1112426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03373" y="1211433"/>
              <a:ext cx="1260339" cy="1112426"/>
            </a:xfrm>
            <a:prstGeom prst="rect">
              <a:avLst/>
            </a:prstGeom>
          </p:spPr>
        </p:pic>
        <p:sp>
          <p:nvSpPr>
            <p:cNvPr id="6" name="文本框 5"/>
            <p:cNvSpPr txBox="1"/>
            <p:nvPr/>
          </p:nvSpPr>
          <p:spPr>
            <a:xfrm>
              <a:off x="5671266" y="1434086"/>
              <a:ext cx="689611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4000">
                  <a:solidFill>
                    <a:schemeClr val="bg1"/>
                  </a:solidFill>
                  <a:latin typeface="阿里巴巴普惠体" panose="00020600040101010101" charset="-122"/>
                  <a:ea typeface="阿里巴巴普惠体" panose="00020600040101010101" charset="-122"/>
                  <a:cs typeface="阿里巴巴普惠体" panose="00020600040101010101" charset="-122"/>
                </a:rPr>
                <a:t>壹</a:t>
              </a:r>
              <a:endParaRPr lang="zh-CN" altLang="en-US" sz="4000">
                <a:solidFill>
                  <a:schemeClr val="bg1"/>
                </a:solidFill>
                <a:latin typeface="阿里巴巴普惠体" panose="00020600040101010101" charset="-122"/>
                <a:ea typeface="阿里巴巴普惠体" panose="00020600040101010101" charset="-122"/>
                <a:cs typeface="阿里巴巴普惠体" panose="00020600040101010101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1714786" y="3132644"/>
            <a:ext cx="8802410" cy="1926000"/>
            <a:chOff x="1714786" y="3132644"/>
            <a:chExt cx="8802410" cy="1926000"/>
          </a:xfrm>
        </p:grpSpPr>
        <p:sp>
          <p:nvSpPr>
            <p:cNvPr id="20" name="文本框 19"/>
            <p:cNvSpPr txBox="1"/>
            <p:nvPr/>
          </p:nvSpPr>
          <p:spPr>
            <a:xfrm>
              <a:off x="1714786" y="3132644"/>
              <a:ext cx="8802410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9600">
                  <a:solidFill>
                    <a:schemeClr val="tx1">
                      <a:lumMod val="85000"/>
                      <a:lumOff val="15000"/>
                    </a:schemeClr>
                  </a:solidFill>
                  <a:latin typeface="Aa等风的人 (非商业使用)" panose="02010600010101010101" pitchFamily="2" charset="-122"/>
                  <a:ea typeface="Aa等风的人 (非商业使用)" panose="02010600010101010101" pitchFamily="2" charset="-122"/>
                </a:rPr>
                <a:t>什么是女足精神</a:t>
              </a:r>
              <a:endParaRPr lang="zh-CN" altLang="en-US" sz="9600">
                <a:solidFill>
                  <a:schemeClr val="tx1">
                    <a:lumMod val="85000"/>
                    <a:lumOff val="15000"/>
                  </a:schemeClr>
                </a:solidFill>
                <a:latin typeface="Aa等风的人 (非商业使用)" panose="02010600010101010101" pitchFamily="2" charset="-122"/>
                <a:ea typeface="Aa等风的人 (非商业使用)" panose="02010600010101010101" pitchFamily="2" charset="-122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3320760" y="4593580"/>
              <a:ext cx="5590461" cy="4650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zh-CN" altLang="en-US" sz="1000" i="0">
                  <a:solidFill>
                    <a:schemeClr val="bg1">
                      <a:lumMod val="50000"/>
                    </a:schemeClr>
                  </a:solidFill>
                  <a:effectLst/>
                  <a:latin typeface="阿里巴巴普惠体" panose="00020600040101010101" charset="-122"/>
                  <a:ea typeface="阿里巴巴普惠体" panose="00020600040101010101" charset="-122"/>
                  <a:cs typeface="阿里巴巴普惠体" panose="00020600040101010101" charset="-122"/>
                </a:rPr>
                <a:t>校园是唤醒梦想的地方</a:t>
              </a:r>
              <a:r>
                <a:rPr lang="zh-CN" altLang="en-US" sz="1000">
                  <a:solidFill>
                    <a:schemeClr val="bg1">
                      <a:lumMod val="50000"/>
                    </a:schemeClr>
                  </a:solidFill>
                  <a:latin typeface="阿里巴巴普惠体" panose="00020600040101010101" charset="-122"/>
                  <a:ea typeface="阿里巴巴普惠体" panose="00020600040101010101" charset="-122"/>
                  <a:cs typeface="阿里巴巴普惠体" panose="00020600040101010101" charset="-122"/>
                </a:rPr>
                <a:t>，</a:t>
              </a:r>
              <a:r>
                <a:rPr lang="zh-CN" altLang="en-US" sz="1000" i="0">
                  <a:solidFill>
                    <a:schemeClr val="bg1">
                      <a:lumMod val="50000"/>
                    </a:schemeClr>
                  </a:solidFill>
                  <a:effectLst/>
                  <a:latin typeface="阿里巴巴普惠体" panose="00020600040101010101" charset="-122"/>
                  <a:ea typeface="阿里巴巴普惠体" panose="00020600040101010101" charset="-122"/>
                  <a:cs typeface="阿里巴巴普惠体" panose="00020600040101010101" charset="-122"/>
                </a:rPr>
                <a:t>无论是清晨的与书声为伴，还是晚自习的埋头苦干，坚持不懈日积月累，终会离梦想越来越近。</a:t>
              </a:r>
              <a:endParaRPr lang="zh-CN" altLang="en-US" sz="1000" i="0">
                <a:solidFill>
                  <a:schemeClr val="bg1">
                    <a:lumMod val="50000"/>
                  </a:schemeClr>
                </a:solidFill>
                <a:effectLst/>
                <a:latin typeface="阿里巴巴普惠体" panose="00020600040101010101" charset="-122"/>
                <a:ea typeface="阿里巴巴普惠体" panose="00020600040101010101" charset="-122"/>
                <a:cs typeface="阿里巴巴普惠体" panose="00020600040101010101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125527" y="490942"/>
            <a:ext cx="609502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80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 Medium" panose="00020600040101010101" pitchFamily="18" charset="-122"/>
                <a:ea typeface="阿里巴巴普惠体 Medium" panose="00020600040101010101" pitchFamily="18" charset="-122"/>
                <a:cs typeface="阿里巴巴普惠体 Medium" panose="00020600040101010101" pitchFamily="18" charset="-122"/>
                <a:sym typeface="+mn-ea"/>
              </a:rPr>
              <a:t>什么是女足精神</a:t>
            </a:r>
            <a:endParaRPr lang="zh-CN" altLang="en-US" sz="2800">
              <a:solidFill>
                <a:schemeClr val="tx1">
                  <a:lumMod val="85000"/>
                  <a:lumOff val="15000"/>
                </a:schemeClr>
              </a:solidFill>
              <a:latin typeface="阿里巴巴普惠体 Medium" panose="00020600040101010101" pitchFamily="18" charset="-122"/>
              <a:ea typeface="阿里巴巴普惠体 Medium" panose="00020600040101010101" pitchFamily="18" charset="-122"/>
              <a:cs typeface="阿里巴巴普惠体 Medium" panose="00020600040101010101" pitchFamily="18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4721973" y="1509498"/>
            <a:ext cx="3053340" cy="798116"/>
            <a:chOff x="4716149" y="1720611"/>
            <a:chExt cx="3053340" cy="638392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9505" t="29724" b="55669"/>
            <a:stretch>
              <a:fillRect/>
            </a:stretch>
          </p:blipFill>
          <p:spPr>
            <a:xfrm>
              <a:off x="4716149" y="1720611"/>
              <a:ext cx="3053340" cy="638392"/>
            </a:xfrm>
            <a:prstGeom prst="rect">
              <a:avLst/>
            </a:prstGeom>
          </p:spPr>
        </p:pic>
        <p:sp>
          <p:nvSpPr>
            <p:cNvPr id="8" name="文本框 7"/>
            <p:cNvSpPr txBox="1"/>
            <p:nvPr/>
          </p:nvSpPr>
          <p:spPr>
            <a:xfrm>
              <a:off x="5490706" y="1900314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000">
                  <a:solidFill>
                    <a:schemeClr val="bg1"/>
                  </a:solidFill>
                  <a:latin typeface="阿里巴巴普惠体 Medium" panose="00020600040101010101" pitchFamily="18" charset="-122"/>
                  <a:ea typeface="阿里巴巴普惠体 Medium" panose="00020600040101010101" pitchFamily="18" charset="-122"/>
                  <a:cs typeface="阿里巴巴普惠体 Medium" panose="00020600040101010101" pitchFamily="18" charset="-122"/>
                </a:rPr>
                <a:t>女足精神</a:t>
              </a:r>
              <a:endParaRPr lang="zh-CN" altLang="en-US" sz="2000">
                <a:solidFill>
                  <a:schemeClr val="bg1"/>
                </a:solidFill>
                <a:latin typeface="阿里巴巴普惠体 Medium" panose="00020600040101010101" pitchFamily="18" charset="-122"/>
                <a:ea typeface="阿里巴巴普惠体 Medium" panose="00020600040101010101" pitchFamily="18" charset="-122"/>
                <a:cs typeface="阿里巴巴普惠体 Medium" panose="00020600040101010101" pitchFamily="18" charset="-122"/>
              </a:endParaRPr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5211688" y="3670956"/>
            <a:ext cx="3053340" cy="11095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71500" indent="-285750">
              <a:lnSpc>
                <a:spcPct val="125000"/>
              </a:lnSpc>
              <a:buFont typeface="Wingdings" panose="05000000000000000000" pitchFamily="2" charset="2"/>
              <a:buChar char="p"/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charset="-122"/>
                <a:ea typeface="阿里巴巴普惠体" panose="00020600040101010101" charset="-122"/>
                <a:cs typeface="阿里巴巴普惠体" panose="00020600040101010101" charset="-122"/>
              </a:rPr>
              <a:t>“女足精神”，是中国国家女子足球队表现出来的精神。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阿里巴巴普惠体" panose="00020600040101010101" charset="-122"/>
              <a:ea typeface="阿里巴巴普惠体" panose="00020600040101010101" charset="-122"/>
              <a:cs typeface="阿里巴巴普惠体" panose="00020600040101010101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8265028" y="3670955"/>
            <a:ext cx="3053340" cy="11095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71500" indent="-285750">
              <a:lnSpc>
                <a:spcPct val="125000"/>
              </a:lnSpc>
              <a:buFont typeface="Wingdings" panose="05000000000000000000" pitchFamily="2" charset="2"/>
              <a:buChar char="p"/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charset="-122"/>
                <a:ea typeface="阿里巴巴普惠体" panose="00020600040101010101" charset="-122"/>
                <a:cs typeface="阿里巴巴普惠体" panose="00020600040101010101" charset="-122"/>
              </a:rPr>
              <a:t>“女足精神”，是拼搏和奋斗，就是不到最后一刻永不放弃！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阿里巴巴普惠体" panose="00020600040101010101" charset="-122"/>
              <a:ea typeface="阿里巴巴普惠体" panose="00020600040101010101" charset="-122"/>
              <a:cs typeface="阿里巴巴普惠体" panose="00020600040101010101" charset="-122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448" y="2985169"/>
            <a:ext cx="3717626" cy="2481111"/>
          </a:xfrm>
          <a:prstGeom prst="rect">
            <a:avLst/>
          </a:prstGeom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125527" y="490942"/>
            <a:ext cx="609502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80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 Medium" panose="00020600040101010101" pitchFamily="18" charset="-122"/>
                <a:ea typeface="阿里巴巴普惠体 Medium" panose="00020600040101010101" pitchFamily="18" charset="-122"/>
                <a:cs typeface="阿里巴巴普惠体 Medium" panose="00020600040101010101" pitchFamily="18" charset="-122"/>
                <a:sym typeface="+mn-ea"/>
              </a:rPr>
              <a:t>什么是女足精神</a:t>
            </a:r>
            <a:endParaRPr lang="zh-CN" altLang="en-US" sz="2800">
              <a:solidFill>
                <a:schemeClr val="tx1">
                  <a:lumMod val="85000"/>
                  <a:lumOff val="15000"/>
                </a:schemeClr>
              </a:solidFill>
              <a:latin typeface="阿里巴巴普惠体 Medium" panose="00020600040101010101" pitchFamily="18" charset="-122"/>
              <a:ea typeface="阿里巴巴普惠体 Medium" panose="00020600040101010101" pitchFamily="18" charset="-122"/>
              <a:cs typeface="阿里巴巴普惠体 Medium" panose="00020600040101010101" pitchFamily="18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76956" y="2254059"/>
            <a:ext cx="5648022" cy="14557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fontAlgn="auto">
              <a:lnSpc>
                <a:spcPct val="125000"/>
              </a:lnSpc>
              <a:buFont typeface="Wingdings" panose="05000000000000000000" pitchFamily="2" charset="2"/>
              <a:buChar char="l"/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charset="-122"/>
                <a:ea typeface="阿里巴巴普惠体" panose="00020600040101010101" charset="-122"/>
                <a:cs typeface="阿里巴巴普惠体" panose="00020600040101010101" charset="-122"/>
              </a:rPr>
              <a:t>北京时间2月4日凌晨，在2022女足亚洲杯半决赛中，中国女足90分钟常规时间和日本女足战成1:1，加时赛中又在落后的情况下绝平对手战成2:2。在点球大战中，中国女足最终拿下日本，闯入决赛！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阿里巴巴普惠体" panose="00020600040101010101" charset="-122"/>
              <a:ea typeface="阿里巴巴普惠体" panose="00020600040101010101" charset="-122"/>
              <a:cs typeface="阿里巴巴普惠体" panose="0002060004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276956" y="3880933"/>
            <a:ext cx="5648022" cy="14557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fontAlgn="auto">
              <a:lnSpc>
                <a:spcPct val="125000"/>
              </a:lnSpc>
              <a:buFont typeface="Wingdings" panose="05000000000000000000" pitchFamily="2" charset="2"/>
              <a:buChar char="l"/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charset="-122"/>
                <a:ea typeface="阿里巴巴普惠体" panose="00020600040101010101" charset="-122"/>
                <a:cs typeface="阿里巴巴普惠体" panose="00020600040101010101" charset="-122"/>
              </a:rPr>
              <a:t>这是中国女足时隔14年之后，再度闯入亚洲杯决赛，在决赛中，中国女足将和韩国女足争夺冠军。赛后，“中国女足”的热搜在微博上“霸屏”。其中，微博热搜第6条是“女足精神”。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阿里巴巴普惠体" panose="00020600040101010101" charset="-122"/>
              <a:ea typeface="阿里巴巴普惠体" panose="00020600040101010101" charset="-122"/>
              <a:cs typeface="阿里巴巴普惠体" panose="00020600040101010101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833" r="3260"/>
          <a:stretch>
            <a:fillRect/>
          </a:stretch>
        </p:blipFill>
        <p:spPr>
          <a:xfrm>
            <a:off x="7637452" y="1788383"/>
            <a:ext cx="3172756" cy="3788645"/>
          </a:xfrm>
          <a:prstGeom prst="rect">
            <a:avLst/>
          </a:prstGeom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125527" y="490942"/>
            <a:ext cx="609502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80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 Medium" panose="00020600040101010101" pitchFamily="18" charset="-122"/>
                <a:ea typeface="阿里巴巴普惠体 Medium" panose="00020600040101010101" pitchFamily="18" charset="-122"/>
                <a:cs typeface="阿里巴巴普惠体 Medium" panose="00020600040101010101" pitchFamily="18" charset="-122"/>
                <a:sym typeface="+mn-ea"/>
              </a:rPr>
              <a:t>什么是女足精神</a:t>
            </a:r>
            <a:endParaRPr lang="zh-CN" altLang="en-US" sz="2800">
              <a:solidFill>
                <a:schemeClr val="tx1">
                  <a:lumMod val="85000"/>
                  <a:lumOff val="15000"/>
                </a:schemeClr>
              </a:solidFill>
              <a:latin typeface="阿里巴巴普惠体 Medium" panose="00020600040101010101" pitchFamily="18" charset="-122"/>
              <a:ea typeface="阿里巴巴普惠体 Medium" panose="00020600040101010101" pitchFamily="18" charset="-122"/>
              <a:cs typeface="阿里巴巴普惠体 Medium" panose="00020600040101010101" pitchFamily="18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4694" y="3325567"/>
            <a:ext cx="7102612" cy="2655891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2061214" y="2032050"/>
            <a:ext cx="8069571" cy="1459365"/>
            <a:chOff x="1990696" y="2125238"/>
            <a:chExt cx="8069571" cy="1459365"/>
          </a:xfrm>
        </p:grpSpPr>
        <p:sp>
          <p:nvSpPr>
            <p:cNvPr id="6" name="文本框 5"/>
            <p:cNvSpPr txBox="1"/>
            <p:nvPr/>
          </p:nvSpPr>
          <p:spPr>
            <a:xfrm>
              <a:off x="3048486" y="2324006"/>
              <a:ext cx="6095028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/>
              <a:r>
                <a: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阿里巴巴普惠体 Medium" panose="00020600040101010101" pitchFamily="18" charset="-122"/>
                  <a:ea typeface="阿里巴巴普惠体 Medium" panose="00020600040101010101" pitchFamily="18" charset="-122"/>
                  <a:cs typeface="阿里巴巴普惠体 Medium" panose="00020600040101010101" pitchFamily="18" charset="-122"/>
                </a:rPr>
                <a:t>拼搏和奋斗，就是不到最后一刻永不放弃！</a:t>
              </a:r>
              <a:endPara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 Medium" panose="00020600040101010101" pitchFamily="18" charset="-122"/>
                <a:ea typeface="阿里巴巴普惠体 Medium" panose="00020600040101010101" pitchFamily="18" charset="-122"/>
                <a:cs typeface="阿里巴巴普惠体 Medium" panose="00020600040101010101" pitchFamily="18" charset="-122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1990696" y="2125238"/>
              <a:ext cx="1107996" cy="1200329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en-US" altLang="zh-CN" sz="720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Heavy" panose="020B0A00000000000000" pitchFamily="34" charset="-122"/>
                  <a:ea typeface="思源黑体 Heavy" panose="020B0A00000000000000" pitchFamily="34" charset="-122"/>
                </a:rPr>
                <a:t>“</a:t>
              </a:r>
              <a:endParaRPr lang="zh-CN" altLang="en-US" sz="7200">
                <a:solidFill>
                  <a:schemeClr val="tx1">
                    <a:lumMod val="75000"/>
                    <a:lumOff val="25000"/>
                  </a:schemeClr>
                </a:solidFill>
                <a:latin typeface="思源黑体 Heavy" panose="020B0A00000000000000" pitchFamily="34" charset="-122"/>
                <a:ea typeface="思源黑体 Heavy" panose="020B0A00000000000000" pitchFamily="34" charset="-122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8952271" y="2384274"/>
              <a:ext cx="1107996" cy="1200329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en-US" altLang="zh-CN" sz="720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Heavy" panose="020B0A00000000000000" pitchFamily="34" charset="-122"/>
                  <a:ea typeface="思源黑体 Heavy" panose="020B0A00000000000000" pitchFamily="34" charset="-122"/>
                </a:rPr>
                <a:t>”</a:t>
              </a:r>
              <a:endParaRPr lang="zh-CN" altLang="en-US" sz="7200">
                <a:solidFill>
                  <a:schemeClr val="tx1">
                    <a:lumMod val="75000"/>
                    <a:lumOff val="25000"/>
                  </a:schemeClr>
                </a:solidFill>
                <a:latin typeface="思源黑体 Heavy" panose="020B0A00000000000000" pitchFamily="34" charset="-122"/>
                <a:ea typeface="思源黑体 Heavy" panose="020B0A00000000000000" pitchFamily="34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475825" y="1563995"/>
            <a:ext cx="1260339" cy="1112426"/>
            <a:chOff x="5403373" y="1211433"/>
            <a:chExt cx="1260339" cy="1112426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03373" y="1211433"/>
              <a:ext cx="1260339" cy="1112426"/>
            </a:xfrm>
            <a:prstGeom prst="rect">
              <a:avLst/>
            </a:prstGeom>
          </p:spPr>
        </p:pic>
        <p:sp>
          <p:nvSpPr>
            <p:cNvPr id="7" name="文本框 6"/>
            <p:cNvSpPr txBox="1"/>
            <p:nvPr/>
          </p:nvSpPr>
          <p:spPr>
            <a:xfrm>
              <a:off x="5671265" y="1434086"/>
              <a:ext cx="689612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4000">
                  <a:solidFill>
                    <a:schemeClr val="bg1"/>
                  </a:solidFill>
                  <a:latin typeface="阿里巴巴普惠体" panose="00020600040101010101" charset="-122"/>
                  <a:ea typeface="阿里巴巴普惠体" panose="00020600040101010101" charset="-122"/>
                  <a:cs typeface="阿里巴巴普惠体" panose="00020600040101010101" charset="-122"/>
                </a:rPr>
                <a:t>贰</a:t>
              </a:r>
              <a:endParaRPr lang="zh-CN" altLang="en-US" sz="4000">
                <a:solidFill>
                  <a:schemeClr val="bg1"/>
                </a:solidFill>
                <a:latin typeface="阿里巴巴普惠体" panose="00020600040101010101" charset="-122"/>
                <a:ea typeface="阿里巴巴普惠体" panose="00020600040101010101" charset="-122"/>
                <a:cs typeface="阿里巴巴普惠体" panose="00020600040101010101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2330340" y="3132644"/>
            <a:ext cx="7571303" cy="1926000"/>
            <a:chOff x="2330340" y="3132644"/>
            <a:chExt cx="7571303" cy="1926000"/>
          </a:xfrm>
        </p:grpSpPr>
        <p:sp>
          <p:nvSpPr>
            <p:cNvPr id="9" name="文本框 8"/>
            <p:cNvSpPr txBox="1"/>
            <p:nvPr/>
          </p:nvSpPr>
          <p:spPr>
            <a:xfrm>
              <a:off x="2330340" y="3132644"/>
              <a:ext cx="7571303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9600">
                  <a:solidFill>
                    <a:schemeClr val="tx1">
                      <a:lumMod val="85000"/>
                      <a:lumOff val="15000"/>
                    </a:schemeClr>
                  </a:solidFill>
                  <a:latin typeface="Aa等风的人 (非商业使用)" panose="02010600010101010101" pitchFamily="2" charset="-122"/>
                  <a:ea typeface="Aa等风的人 (非商业使用)" panose="02010600010101010101" pitchFamily="2" charset="-122"/>
                </a:rPr>
                <a:t>说说你的梦想</a:t>
              </a:r>
              <a:endParaRPr lang="zh-CN" altLang="en-US" sz="9600">
                <a:solidFill>
                  <a:schemeClr val="tx1">
                    <a:lumMod val="85000"/>
                    <a:lumOff val="15000"/>
                  </a:schemeClr>
                </a:solidFill>
                <a:latin typeface="Aa等风的人 (非商业使用)" panose="02010600010101010101" pitchFamily="2" charset="-122"/>
                <a:ea typeface="Aa等风的人 (非商业使用)" panose="02010600010101010101" pitchFamily="2" charset="-122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3320760" y="4593580"/>
              <a:ext cx="5590461" cy="4650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zh-CN" altLang="en-US" sz="1000" i="0">
                  <a:solidFill>
                    <a:schemeClr val="bg1">
                      <a:lumMod val="50000"/>
                    </a:schemeClr>
                  </a:solidFill>
                  <a:effectLst/>
                  <a:latin typeface="阿里巴巴普惠体" panose="00020600040101010101" charset="-122"/>
                  <a:ea typeface="阿里巴巴普惠体" panose="00020600040101010101" charset="-122"/>
                  <a:cs typeface="阿里巴巴普惠体" panose="00020600040101010101" charset="-122"/>
                </a:rPr>
                <a:t>校园是唤醒梦想的地方</a:t>
              </a:r>
              <a:r>
                <a:rPr lang="zh-CN" altLang="en-US" sz="1000">
                  <a:solidFill>
                    <a:schemeClr val="bg1">
                      <a:lumMod val="50000"/>
                    </a:schemeClr>
                  </a:solidFill>
                  <a:latin typeface="阿里巴巴普惠体" panose="00020600040101010101" charset="-122"/>
                  <a:ea typeface="阿里巴巴普惠体" panose="00020600040101010101" charset="-122"/>
                  <a:cs typeface="阿里巴巴普惠体" panose="00020600040101010101" charset="-122"/>
                </a:rPr>
                <a:t>，</a:t>
              </a:r>
              <a:r>
                <a:rPr lang="zh-CN" altLang="en-US" sz="1000" i="0">
                  <a:solidFill>
                    <a:schemeClr val="bg1">
                      <a:lumMod val="50000"/>
                    </a:schemeClr>
                  </a:solidFill>
                  <a:effectLst/>
                  <a:latin typeface="阿里巴巴普惠体" panose="00020600040101010101" charset="-122"/>
                  <a:ea typeface="阿里巴巴普惠体" panose="00020600040101010101" charset="-122"/>
                  <a:cs typeface="阿里巴巴普惠体" panose="00020600040101010101" charset="-122"/>
                </a:rPr>
                <a:t>无论是清晨的与书声为伴，还是晚自习的埋头苦干，坚持不懈日积月累，终会离梦想越来越近。</a:t>
              </a:r>
              <a:endParaRPr lang="zh-CN" altLang="en-US" sz="1000" i="0">
                <a:solidFill>
                  <a:schemeClr val="bg1">
                    <a:lumMod val="50000"/>
                  </a:schemeClr>
                </a:solidFill>
                <a:effectLst/>
                <a:latin typeface="阿里巴巴普惠体" panose="00020600040101010101" charset="-122"/>
                <a:ea typeface="阿里巴巴普惠体" panose="00020600040101010101" charset="-122"/>
                <a:cs typeface="阿里巴巴普惠体" panose="00020600040101010101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125527" y="490942"/>
            <a:ext cx="609502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80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 Medium" panose="00020600040101010101" pitchFamily="18" charset="-122"/>
                <a:ea typeface="阿里巴巴普惠体 Medium" panose="00020600040101010101" pitchFamily="18" charset="-122"/>
                <a:cs typeface="阿里巴巴普惠体 Medium" panose="00020600040101010101" pitchFamily="18" charset="-122"/>
                <a:sym typeface="+mn-ea"/>
              </a:rPr>
              <a:t>说说你的梦想</a:t>
            </a:r>
            <a:endParaRPr lang="zh-CN" altLang="en-US" sz="2800">
              <a:solidFill>
                <a:schemeClr val="tx1">
                  <a:lumMod val="85000"/>
                  <a:lumOff val="15000"/>
                </a:schemeClr>
              </a:solidFill>
              <a:latin typeface="阿里巴巴普惠体 Medium" panose="00020600040101010101" pitchFamily="18" charset="-122"/>
              <a:ea typeface="阿里巴巴普惠体 Medium" panose="00020600040101010101" pitchFamily="18" charset="-122"/>
              <a:cs typeface="阿里巴巴普惠体 Medium" panose="00020600040101010101" pitchFamily="18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4871060" y="2136227"/>
            <a:ext cx="3053340" cy="798116"/>
            <a:chOff x="4716149" y="1720611"/>
            <a:chExt cx="3053340" cy="638392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9505" t="29724" b="55669"/>
            <a:stretch>
              <a:fillRect/>
            </a:stretch>
          </p:blipFill>
          <p:spPr>
            <a:xfrm>
              <a:off x="4716149" y="1720611"/>
              <a:ext cx="3053340" cy="638392"/>
            </a:xfrm>
            <a:prstGeom prst="rect">
              <a:avLst/>
            </a:prstGeom>
          </p:spPr>
        </p:pic>
        <p:sp>
          <p:nvSpPr>
            <p:cNvPr id="4" name="文本框 3"/>
            <p:cNvSpPr txBox="1"/>
            <p:nvPr/>
          </p:nvSpPr>
          <p:spPr>
            <a:xfrm>
              <a:off x="5374489" y="1900314"/>
              <a:ext cx="1443023" cy="3200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000">
                  <a:solidFill>
                    <a:schemeClr val="bg1"/>
                  </a:solidFill>
                  <a:latin typeface="阿里巴巴普惠体 Medium" panose="00020600040101010101" pitchFamily="18" charset="-122"/>
                  <a:ea typeface="阿里巴巴普惠体 Medium" panose="00020600040101010101" pitchFamily="18" charset="-122"/>
                  <a:cs typeface="阿里巴巴普惠体 Medium" panose="00020600040101010101" pitchFamily="18" charset="-122"/>
                </a:rPr>
                <a:t>梦想是什么</a:t>
              </a:r>
              <a:endParaRPr lang="zh-CN" altLang="en-US" sz="2000">
                <a:solidFill>
                  <a:schemeClr val="bg1"/>
                </a:solidFill>
                <a:latin typeface="阿里巴巴普惠体 Medium" panose="00020600040101010101" pitchFamily="18" charset="-122"/>
                <a:ea typeface="阿里巴巴普惠体 Medium" panose="00020600040101010101" pitchFamily="18" charset="-122"/>
                <a:cs typeface="阿里巴巴普惠体 Medium" panose="00020600040101010101" pitchFamily="18" charset="-122"/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4871060" y="3563743"/>
            <a:ext cx="6374709" cy="17154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charset="-122"/>
                <a:ea typeface="阿里巴巴普惠体" panose="00020600040101010101" charset="-122"/>
                <a:cs typeface="阿里巴巴普惠体" panose="00020600040101010101" charset="-122"/>
              </a:rPr>
              <a:t>梦想是毛毛虫想要破茧成蝶，看一看这大千世界;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阿里巴巴普惠体" panose="00020600040101010101" charset="-122"/>
              <a:ea typeface="阿里巴巴普惠体" panose="00020600040101010101" charset="-122"/>
              <a:cs typeface="阿里巴巴普惠体" panose="00020600040101010101" charset="-122"/>
            </a:endParaRPr>
          </a:p>
          <a:p>
            <a:pPr marL="28575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charset="-122"/>
                <a:ea typeface="阿里巴巴普惠体" panose="00020600040101010101" charset="-122"/>
                <a:cs typeface="阿里巴巴普惠体" panose="00020600040101010101" charset="-122"/>
              </a:rPr>
              <a:t>梦想是小树苗想要长成参天大树，为祖国添一份绿色;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阿里巴巴普惠体" panose="00020600040101010101" charset="-122"/>
              <a:ea typeface="阿里巴巴普惠体" panose="00020600040101010101" charset="-122"/>
              <a:cs typeface="阿里巴巴普惠体" panose="00020600040101010101" charset="-122"/>
            </a:endParaRPr>
          </a:p>
          <a:p>
            <a:pPr marL="28575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charset="-122"/>
                <a:ea typeface="阿里巴巴普惠体" panose="00020600040101010101" charset="-122"/>
                <a:cs typeface="阿里巴巴普惠体" panose="00020600040101010101" charset="-122"/>
              </a:rPr>
              <a:t>梦想是快快长大，考上理想的大学，为祖国贡献自己的一份力量，成为国家的栋梁之材。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阿里巴巴普惠体" panose="00020600040101010101" charset="-122"/>
              <a:ea typeface="阿里巴巴普惠体" panose="00020600040101010101" charset="-122"/>
              <a:cs typeface="阿里巴巴普惠体" panose="00020600040101010101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>
          <a:xfrm>
            <a:off x="946231" y="2078998"/>
            <a:ext cx="3252660" cy="3252660"/>
          </a:xfrm>
          <a:prstGeom prst="ellips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ags/tag1.xml><?xml version="1.0" encoding="utf-8"?>
<p:tagLst xmlns:p="http://schemas.openxmlformats.org/presentationml/2006/main">
  <p:tag name="PA" val="v5.2.11"/>
  <p:tag name="WHOLESPTYPE" val="Shape_Text"/>
</p:tagLst>
</file>

<file path=ppt/tags/tag2.xml><?xml version="1.0" encoding="utf-8"?>
<p:tagLst xmlns:p="http://schemas.openxmlformats.org/presentationml/2006/main">
  <p:tag name="AS_OS" val="Unix 3.10 unknown"/>
  <p:tag name="AS_RELEASE_DATE" val="2023.03.31"/>
  <p:tag name="AS_TITLE" val="Aspose.Slides for Java"/>
  <p:tag name="AS_VERSION" val="23.3"/>
  <p:tag name="COMMONDATA" val="eyJoZGlkIjoiYmZkMGJmYWY5ZDQ0MjA5ZDIzMjk1NDVlODI3YmVmNmEifQ==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等线 Light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等线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2381</Words>
  <Application>WPS 演示</Application>
  <PresentationFormat/>
  <Paragraphs>268</Paragraphs>
  <Slides>25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41" baseType="lpstr">
      <vt:lpstr>Arial</vt:lpstr>
      <vt:lpstr>宋体</vt:lpstr>
      <vt:lpstr>Wingdings</vt:lpstr>
      <vt:lpstr>Aa等风的人 (非商业使用)</vt:lpstr>
      <vt:lpstr>阿里巴巴普惠体</vt:lpstr>
      <vt:lpstr>阿里巴巴普惠体 Medium</vt:lpstr>
      <vt:lpstr>思源黑体 Heavy</vt:lpstr>
      <vt:lpstr>等线</vt:lpstr>
      <vt:lpstr>等线 Light</vt:lpstr>
      <vt:lpstr>微软雅黑</vt:lpstr>
      <vt:lpstr>Arial Unicode MS</vt:lpstr>
      <vt:lpstr>Calibri</vt:lpstr>
      <vt:lpstr>OPPOSans R</vt:lpstr>
      <vt:lpstr>OPPOSans B</vt:lpstr>
      <vt:lpstr>黑体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曹悦</cp:lastModifiedBy>
  <cp:revision>2</cp:revision>
  <cp:lastPrinted>2025-05-30T09:26:00Z</cp:lastPrinted>
  <dcterms:created xsi:type="dcterms:W3CDTF">2025-05-30T09:26:00Z</dcterms:created>
  <dcterms:modified xsi:type="dcterms:W3CDTF">2025-08-12T03:35:06Z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E3BDF464D7904AE58594B1D5203E8DA5_12</vt:lpwstr>
  </property>
  <property fmtid="{D5CDD505-2E9C-101B-9397-08002B2CF9AE}" pid="7" name="KSOProductBuildVer">
    <vt:lpwstr>2052-12.1.0.21915</vt:lpwstr>
  </property>
</Properties>
</file>